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4"/>
  </p:sldMasterIdLst>
  <p:sldIdLst>
    <p:sldId id="256" r:id="rId5"/>
    <p:sldId id="257" r:id="rId6"/>
    <p:sldId id="258" r:id="rId7"/>
  </p:sldIdLst>
  <p:sldSz cx="12192000" cy="6858000"/>
  <p:notesSz cx="6794500" cy="98488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BC09177-C214-4834-86F3-E68B3FCB0D9E}" type="datetimeFigureOut">
              <a:rPr lang="en-US" smtClean="0"/>
              <a:t>3/23/2022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85851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ar-SA" smtClean="0"/>
              <a:t>انقر فوق الأيقونة لإضافة صورة</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C09177-C214-4834-86F3-E68B3FCB0D9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44388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C09177-C214-4834-86F3-E68B3FCB0D9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303829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C09177-C214-4834-86F3-E68B3FCB0D9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BDFDC-E312-44AD-A9D6-184989B4642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9707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C09177-C214-4834-86F3-E68B3FCB0D9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96068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1BC09177-C214-4834-86F3-E68B3FCB0D9E}"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60407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smtClean="0"/>
              <a:t>انقر فوق الأيقونة لإضافة صورة</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ar-SA" smtClean="0"/>
              <a:t>انقر فوق الأيقونة لإضافة صورة</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1BC09177-C214-4834-86F3-E68B3FCB0D9E}"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331031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C09177-C214-4834-86F3-E68B3FCB0D9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62013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C09177-C214-4834-86F3-E68B3FCB0D9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57767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C09177-C214-4834-86F3-E68B3FCB0D9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03706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BC09177-C214-4834-86F3-E68B3FCB0D9E}" type="datetimeFigureOut">
              <a:rPr lang="en-US" smtClean="0"/>
              <a:t>3/23/2022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55748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C09177-C214-4834-86F3-E68B3FCB0D9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61089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141410" y="3073397"/>
            <a:ext cx="4878391" cy="271780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72200" y="3073397"/>
            <a:ext cx="4875210" cy="271780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C09177-C214-4834-86F3-E68B3FCB0D9E}" type="datetimeFigureOut">
              <a:rPr lang="en-US" smtClean="0"/>
              <a:t>3/23/2022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4253312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C09177-C214-4834-86F3-E68B3FCB0D9E}" type="datetimeFigureOut">
              <a:rPr lang="en-US" smtClean="0"/>
              <a:t>3/23/2022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39110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09177-C214-4834-86F3-E68B3FCB0D9E}" type="datetimeFigureOut">
              <a:rPr lang="en-US" smtClean="0"/>
              <a:t>3/23/2022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0468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C09177-C214-4834-86F3-E68B3FCB0D9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203099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BC09177-C214-4834-86F3-E68B3FCB0D9E}" type="datetimeFigureOut">
              <a:rPr lang="en-US" smtClean="0"/>
              <a:t>3/23/2022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BDFDC-E312-44AD-A9D6-184989B4642D}" type="slidenum">
              <a:rPr lang="en-US" smtClean="0"/>
              <a:t>‹#›</a:t>
            </a:fld>
            <a:endParaRPr lang="en-US"/>
          </a:p>
        </p:txBody>
      </p:sp>
    </p:spTree>
    <p:extLst>
      <p:ext uri="{BB962C8B-B14F-4D97-AF65-F5344CB8AC3E}">
        <p14:creationId xmlns:p14="http://schemas.microsoft.com/office/powerpoint/2010/main" val="12404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C09177-C214-4834-86F3-E68B3FCB0D9E}" type="datetimeFigureOut">
              <a:rPr lang="en-US" smtClean="0"/>
              <a:t>3/23/2022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1BDFDC-E312-44AD-A9D6-184989B4642D}" type="slidenum">
              <a:rPr lang="en-US" smtClean="0"/>
              <a:t>‹#›</a:t>
            </a:fld>
            <a:endParaRPr lang="en-US"/>
          </a:p>
        </p:txBody>
      </p:sp>
    </p:spTree>
    <p:extLst>
      <p:ext uri="{BB962C8B-B14F-4D97-AF65-F5344CB8AC3E}">
        <p14:creationId xmlns:p14="http://schemas.microsoft.com/office/powerpoint/2010/main" val="33884484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fif"/><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عنوان 15"/>
          <p:cNvSpPr>
            <a:spLocks noGrp="1"/>
          </p:cNvSpPr>
          <p:nvPr>
            <p:ph type="title"/>
          </p:nvPr>
        </p:nvSpPr>
        <p:spPr>
          <a:xfrm>
            <a:off x="2491990" y="80391"/>
            <a:ext cx="7224765" cy="66319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ar-JO" sz="2400" b="1" dirty="0">
                <a:solidFill>
                  <a:schemeClr val="bg2"/>
                </a:solidFill>
              </a:rPr>
              <a:t>الى طلبة جامعة </a:t>
            </a:r>
            <a:r>
              <a:rPr lang="ar-JO" sz="2400" b="1" dirty="0" smtClean="0">
                <a:solidFill>
                  <a:schemeClr val="bg2"/>
                </a:solidFill>
              </a:rPr>
              <a:t>البلقاء </a:t>
            </a:r>
            <a:r>
              <a:rPr lang="ar-JO" sz="2400" b="1" dirty="0">
                <a:solidFill>
                  <a:schemeClr val="bg2"/>
                </a:solidFill>
              </a:rPr>
              <a:t>التطبيقية والمجتمع </a:t>
            </a:r>
            <a:r>
              <a:rPr lang="ar-JO" sz="2400" b="1" dirty="0" smtClean="0">
                <a:solidFill>
                  <a:schemeClr val="bg2"/>
                </a:solidFill>
              </a:rPr>
              <a:t>المحلي</a:t>
            </a:r>
            <a:endParaRPr lang="en-US" sz="2400" dirty="0">
              <a:solidFill>
                <a:schemeClr val="bg2"/>
              </a:solidFill>
            </a:endParaRPr>
          </a:p>
        </p:txBody>
      </p:sp>
      <p:sp>
        <p:nvSpPr>
          <p:cNvPr id="12" name="شكل بيضاوي 11"/>
          <p:cNvSpPr/>
          <p:nvPr/>
        </p:nvSpPr>
        <p:spPr>
          <a:xfrm>
            <a:off x="10355256" y="77729"/>
            <a:ext cx="1685757" cy="1685757"/>
          </a:xfrm>
          <a:prstGeom prst="ellipse">
            <a:avLst/>
          </a:prstGeom>
        </p:spPr>
        <p:style>
          <a:lnRef idx="1">
            <a:schemeClr val="accent2"/>
          </a:lnRef>
          <a:fillRef idx="2">
            <a:schemeClr val="accent2"/>
          </a:fillRef>
          <a:effectRef idx="1">
            <a:schemeClr val="accent2"/>
          </a:effectRef>
          <a:fontRef idx="minor">
            <a:schemeClr val="dk1"/>
          </a:fontRef>
        </p:style>
      </p:sp>
      <p:sp>
        <p:nvSpPr>
          <p:cNvPr id="15" name="شكل بيضاوي 14"/>
          <p:cNvSpPr/>
          <p:nvPr/>
        </p:nvSpPr>
        <p:spPr>
          <a:xfrm>
            <a:off x="87430" y="77730"/>
            <a:ext cx="1685757" cy="1685757"/>
          </a:xfrm>
          <a:prstGeom prst="ellipse">
            <a:avLst/>
          </a:prstGeom>
        </p:spPr>
        <p:style>
          <a:lnRef idx="1">
            <a:schemeClr val="accent2"/>
          </a:lnRef>
          <a:fillRef idx="2">
            <a:schemeClr val="accent2"/>
          </a:fillRef>
          <a:effectRef idx="1">
            <a:schemeClr val="accent2"/>
          </a:effectRef>
          <a:fontRef idx="minor">
            <a:schemeClr val="dk1"/>
          </a:fontRef>
        </p:style>
      </p:sp>
      <p:sp>
        <p:nvSpPr>
          <p:cNvPr id="21" name="عنوان 15"/>
          <p:cNvSpPr txBox="1">
            <a:spLocks/>
          </p:cNvSpPr>
          <p:nvPr/>
        </p:nvSpPr>
        <p:spPr>
          <a:xfrm>
            <a:off x="2491990" y="582808"/>
            <a:ext cx="7224765" cy="113717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rtl="1"/>
            <a:r>
              <a:rPr lang="ar-JO" sz="2400" b="1" dirty="0">
                <a:solidFill>
                  <a:schemeClr val="bg2"/>
                </a:solidFill>
              </a:rPr>
              <a:t>يعلن مركز </a:t>
            </a:r>
            <a:r>
              <a:rPr lang="ar-JO" sz="2400" b="1" dirty="0" smtClean="0">
                <a:solidFill>
                  <a:schemeClr val="bg2"/>
                </a:solidFill>
              </a:rPr>
              <a:t>الحاسوب وبالتعاون مع مركز الاستشارات والدراسات </a:t>
            </a:r>
            <a:r>
              <a:rPr lang="ar-JO" sz="2400" b="1" dirty="0">
                <a:solidFill>
                  <a:schemeClr val="bg2"/>
                </a:solidFill>
              </a:rPr>
              <a:t>في جامعة البلقاء التطبيقية عن </a:t>
            </a:r>
            <a:r>
              <a:rPr lang="ar-JO" sz="2400" b="1" dirty="0" smtClean="0">
                <a:solidFill>
                  <a:schemeClr val="bg2"/>
                </a:solidFill>
              </a:rPr>
              <a:t>عقد </a:t>
            </a:r>
            <a:r>
              <a:rPr lang="ar-JO" sz="2400" b="1" dirty="0" smtClean="0">
                <a:solidFill>
                  <a:schemeClr val="bg2"/>
                </a:solidFill>
              </a:rPr>
              <a:t>دورة</a:t>
            </a:r>
            <a:endParaRPr lang="en-US" sz="2000" dirty="0">
              <a:solidFill>
                <a:schemeClr val="bg2"/>
              </a:solidFill>
            </a:endParaRPr>
          </a:p>
        </p:txBody>
      </p:sp>
      <p:sp>
        <p:nvSpPr>
          <p:cNvPr id="27" name="سهم إلى اليسار 26"/>
          <p:cNvSpPr/>
          <p:nvPr/>
        </p:nvSpPr>
        <p:spPr>
          <a:xfrm rot="20257248">
            <a:off x="319694" y="4057905"/>
            <a:ext cx="4342044" cy="2538278"/>
          </a:xfrm>
          <a:prstGeom prst="lef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JO" sz="1600" b="1" spc="50" dirty="0">
                <a:ln w="0"/>
                <a:solidFill>
                  <a:schemeClr val="bg2"/>
                </a:solidFill>
                <a:effectLst>
                  <a:innerShdw blurRad="63500" dist="50800" dir="13500000">
                    <a:srgbClr val="000000">
                      <a:alpha val="50000"/>
                    </a:srgbClr>
                  </a:innerShdw>
                </a:effectLst>
              </a:rPr>
              <a:t>للاستفسار والتسجيل يرجى مراجعة  مركز الحاسوب - قسم التدريب او الاتصال على الأرقام التالية : </a:t>
            </a:r>
            <a:r>
              <a:rPr lang="en-US" sz="1600" b="1" spc="50" dirty="0" smtClean="0">
                <a:ln w="0"/>
                <a:solidFill>
                  <a:schemeClr val="bg2"/>
                </a:solidFill>
                <a:effectLst>
                  <a:innerShdw blurRad="63500" dist="50800" dir="13500000">
                    <a:srgbClr val="000000">
                      <a:alpha val="50000"/>
                    </a:srgbClr>
                  </a:innerShdw>
                </a:effectLst>
              </a:rPr>
              <a:t>053491111</a:t>
            </a:r>
            <a:r>
              <a:rPr lang="ar-JO" sz="1600" b="1" spc="50" dirty="0" smtClean="0">
                <a:ln w="0"/>
                <a:solidFill>
                  <a:schemeClr val="bg2"/>
                </a:solidFill>
                <a:effectLst>
                  <a:innerShdw blurRad="63500" dist="50800" dir="13500000">
                    <a:srgbClr val="000000">
                      <a:alpha val="50000"/>
                    </a:srgbClr>
                  </a:innerShdw>
                </a:effectLst>
              </a:rPr>
              <a:t>  </a:t>
            </a:r>
            <a:r>
              <a:rPr lang="ar-JO" sz="1600" b="1" spc="50" dirty="0">
                <a:ln w="0"/>
                <a:solidFill>
                  <a:schemeClr val="bg2"/>
                </a:solidFill>
                <a:effectLst>
                  <a:innerShdw blurRad="63500" dist="50800" dir="13500000">
                    <a:srgbClr val="000000">
                      <a:alpha val="50000"/>
                    </a:srgbClr>
                  </a:innerShdw>
                </a:effectLst>
              </a:rPr>
              <a:t>فرعي </a:t>
            </a:r>
            <a:r>
              <a:rPr lang="en-US" sz="1600" b="1" spc="50" dirty="0" smtClean="0">
                <a:ln w="0"/>
                <a:solidFill>
                  <a:schemeClr val="bg2"/>
                </a:solidFill>
                <a:effectLst>
                  <a:innerShdw blurRad="63500" dist="50800" dir="13500000">
                    <a:srgbClr val="000000">
                      <a:alpha val="50000"/>
                    </a:srgbClr>
                  </a:innerShdw>
                </a:effectLst>
              </a:rPr>
              <a:t>3267</a:t>
            </a:r>
            <a:r>
              <a:rPr lang="ar-JO" sz="1600" b="1" spc="50" dirty="0" smtClean="0">
                <a:ln w="0"/>
                <a:solidFill>
                  <a:schemeClr val="bg2"/>
                </a:solidFill>
                <a:effectLst>
                  <a:innerShdw blurRad="63500" dist="50800" dir="13500000">
                    <a:srgbClr val="000000">
                      <a:alpha val="50000"/>
                    </a:srgbClr>
                  </a:innerShdw>
                </a:effectLst>
              </a:rPr>
              <a:t> </a:t>
            </a:r>
            <a:r>
              <a:rPr lang="ar-JO" sz="1600" b="1" spc="50" dirty="0">
                <a:ln w="0"/>
                <a:solidFill>
                  <a:schemeClr val="bg2"/>
                </a:solidFill>
                <a:effectLst>
                  <a:innerShdw blurRad="63500" dist="50800" dir="13500000">
                    <a:srgbClr val="000000">
                      <a:alpha val="50000"/>
                    </a:srgbClr>
                  </a:innerShdw>
                </a:effectLst>
              </a:rPr>
              <a:t>و </a:t>
            </a:r>
            <a:r>
              <a:rPr lang="en-US" sz="1600" b="1" spc="50" dirty="0" smtClean="0">
                <a:ln w="0"/>
                <a:solidFill>
                  <a:schemeClr val="bg2"/>
                </a:solidFill>
                <a:effectLst>
                  <a:innerShdw blurRad="63500" dist="50800" dir="13500000">
                    <a:srgbClr val="000000">
                      <a:alpha val="50000"/>
                    </a:srgbClr>
                  </a:innerShdw>
                </a:effectLst>
              </a:rPr>
              <a:t>3277</a:t>
            </a:r>
            <a:r>
              <a:rPr lang="ar-JO" sz="1600" b="1" spc="50" dirty="0" smtClean="0">
                <a:ln w="0"/>
                <a:solidFill>
                  <a:schemeClr val="bg2"/>
                </a:solidFill>
                <a:effectLst>
                  <a:innerShdw blurRad="63500" dist="50800" dir="13500000">
                    <a:srgbClr val="000000">
                      <a:alpha val="50000"/>
                    </a:srgbClr>
                  </a:innerShdw>
                </a:effectLst>
              </a:rPr>
              <a:t> </a:t>
            </a:r>
            <a:r>
              <a:rPr lang="ar-JO" sz="1600" b="1" spc="50" dirty="0">
                <a:ln w="0"/>
                <a:solidFill>
                  <a:schemeClr val="bg2"/>
                </a:solidFill>
                <a:effectLst>
                  <a:innerShdw blurRad="63500" dist="50800" dir="13500000">
                    <a:srgbClr val="000000">
                      <a:alpha val="50000"/>
                    </a:srgbClr>
                  </a:innerShdw>
                </a:effectLst>
              </a:rPr>
              <a:t>خلوي : </a:t>
            </a:r>
            <a:r>
              <a:rPr lang="en-US" sz="1600" b="1" spc="50" dirty="0" smtClean="0">
                <a:ln w="0"/>
                <a:solidFill>
                  <a:schemeClr val="bg2"/>
                </a:solidFill>
                <a:effectLst>
                  <a:innerShdw blurRad="63500" dist="50800" dir="13500000">
                    <a:srgbClr val="000000">
                      <a:alpha val="50000"/>
                    </a:srgbClr>
                  </a:innerShdw>
                </a:effectLst>
              </a:rPr>
              <a:t>0778482725</a:t>
            </a:r>
            <a:endParaRPr lang="ar-JO" sz="1400" b="1" spc="50" dirty="0">
              <a:ln w="0"/>
              <a:solidFill>
                <a:schemeClr val="bg2"/>
              </a:solidFill>
              <a:effectLst>
                <a:innerShdw blurRad="63500" dist="50800" dir="13500000">
                  <a:srgbClr val="000000">
                    <a:alpha val="50000"/>
                  </a:srgbClr>
                </a:innerShdw>
              </a:effectLst>
            </a:endParaRPr>
          </a:p>
          <a:p>
            <a:pPr rtl="1"/>
            <a:r>
              <a:rPr lang="ar-JO" sz="1600" b="1" u="sng" spc="50" dirty="0" smtClean="0">
                <a:ln w="0"/>
                <a:solidFill>
                  <a:schemeClr val="bg2"/>
                </a:solidFill>
                <a:effectLst>
                  <a:innerShdw blurRad="63500" dist="50800" dir="13500000">
                    <a:srgbClr val="000000">
                      <a:alpha val="50000"/>
                    </a:srgbClr>
                  </a:innerShdw>
                </a:effectLst>
              </a:rPr>
              <a:t>مركز الحاسوب – قسم التدريب</a:t>
            </a:r>
            <a:endParaRPr lang="ar-JO" sz="1600" b="1" u="sng" spc="50" dirty="0">
              <a:ln w="0"/>
              <a:solidFill>
                <a:schemeClr val="bg2"/>
              </a:solidFill>
              <a:effectLst>
                <a:innerShdw blurRad="63500" dist="50800" dir="13500000">
                  <a:srgbClr val="000000">
                    <a:alpha val="50000"/>
                  </a:srgbClr>
                </a:innerShdw>
              </a:effectLst>
            </a:endParaRP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22" y="389406"/>
            <a:ext cx="1132235" cy="1234619"/>
          </a:xfrm>
          <a:prstGeom prst="rect">
            <a:avLst/>
          </a:prstGeom>
        </p:spPr>
      </p:pic>
      <p:pic>
        <p:nvPicPr>
          <p:cNvPr id="32" name="صورة 31"/>
          <p:cNvPicPr>
            <a:picLocks noChangeAspect="1"/>
          </p:cNvPicPr>
          <p:nvPr/>
        </p:nvPicPr>
        <p:blipFill rotWithShape="1">
          <a:blip r:embed="rId4" cstate="print">
            <a:extLst>
              <a:ext uri="{28A0092B-C50C-407E-A947-70E740481C1C}">
                <a14:useLocalDpi xmlns:a14="http://schemas.microsoft.com/office/drawing/2010/main" val="0"/>
              </a:ext>
            </a:extLst>
          </a:blip>
          <a:srcRect l="11448" t="-1" r="5324" b="1308"/>
          <a:stretch/>
        </p:blipFill>
        <p:spPr>
          <a:xfrm>
            <a:off x="8669533" y="2995752"/>
            <a:ext cx="1704501" cy="1033126"/>
          </a:xfrm>
          <a:prstGeom prst="rect">
            <a:avLst/>
          </a:prstGeom>
        </p:spPr>
      </p:pic>
      <p:sp>
        <p:nvSpPr>
          <p:cNvPr id="37" name="متوازي أضلاع 36"/>
          <p:cNvSpPr/>
          <p:nvPr/>
        </p:nvSpPr>
        <p:spPr>
          <a:xfrm>
            <a:off x="4774570" y="4117078"/>
            <a:ext cx="7370253" cy="2419931"/>
          </a:xfrm>
          <a:prstGeom prst="parallelogram">
            <a:avLst>
              <a:gd name="adj" fmla="val 22863"/>
            </a:avLst>
          </a:prstGeom>
          <a:ln cmpd="db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r" defTabSz="914400" rtl="1">
              <a:lnSpc>
                <a:spcPct val="90000"/>
              </a:lnSpc>
              <a:spcBef>
                <a:spcPct val="0"/>
              </a:spcBef>
            </a:pP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مدة الدورة </a:t>
            </a:r>
            <a:r>
              <a:rPr lang="en-US" sz="1600" b="1" spc="50" dirty="0" smtClean="0">
                <a:ln w="0"/>
                <a:solidFill>
                  <a:schemeClr val="bg2"/>
                </a:solidFill>
                <a:effectLst>
                  <a:innerShdw blurRad="63500" dist="50800" dir="13500000">
                    <a:srgbClr val="000000">
                      <a:alpha val="50000"/>
                    </a:srgbClr>
                  </a:innerShdw>
                </a:effectLst>
                <a:latin typeface="+mj-lt"/>
                <a:ea typeface="+mj-ea"/>
                <a:cs typeface="+mj-cs"/>
              </a:rPr>
              <a:t>60</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 ساعة </a:t>
            </a:r>
            <a:r>
              <a:rPr lang="en-US" sz="1600" b="1" spc="50" dirty="0" smtClean="0">
                <a:ln w="0"/>
                <a:solidFill>
                  <a:schemeClr val="bg2"/>
                </a:solidFill>
                <a:effectLst>
                  <a:innerShdw blurRad="63500" dist="50800" dir="13500000">
                    <a:srgbClr val="000000">
                      <a:alpha val="50000"/>
                    </a:srgbClr>
                  </a:innerShdw>
                </a:effectLst>
                <a:latin typeface="+mj-lt"/>
                <a:ea typeface="+mj-ea"/>
                <a:cs typeface="+mj-cs"/>
              </a:rPr>
              <a:t> </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تدريبية </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ورسومها </a:t>
            </a:r>
            <a:r>
              <a:rPr lang="en-US" sz="1600" b="1" spc="50" dirty="0" smtClean="0">
                <a:ln w="0"/>
                <a:solidFill>
                  <a:schemeClr val="bg2"/>
                </a:solidFill>
                <a:effectLst>
                  <a:innerShdw blurRad="63500" dist="50800" dir="13500000">
                    <a:srgbClr val="000000">
                      <a:alpha val="50000"/>
                    </a:srgbClr>
                  </a:innerShdw>
                </a:effectLst>
                <a:latin typeface="+mj-lt"/>
                <a:ea typeface="+mj-ea"/>
                <a:cs typeface="+mj-cs"/>
              </a:rPr>
              <a:t>60 </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 </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دينار</a:t>
            </a:r>
          </a:p>
          <a:p>
            <a:pPr algn="r" defTabSz="914400" rtl="1">
              <a:lnSpc>
                <a:spcPct val="90000"/>
              </a:lnSpc>
              <a:spcBef>
                <a:spcPct val="0"/>
              </a:spcBef>
            </a:pP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يمنح طلبة الجامعة والعاملون بها وابناؤهم خصما مقداره </a:t>
            </a:r>
            <a:r>
              <a:rPr lang="en-US" sz="1600" b="1" spc="50" dirty="0" smtClean="0">
                <a:ln w="0"/>
                <a:solidFill>
                  <a:schemeClr val="bg2"/>
                </a:solidFill>
                <a:effectLst>
                  <a:innerShdw blurRad="63500" dist="50800" dir="13500000">
                    <a:srgbClr val="000000">
                      <a:alpha val="50000"/>
                    </a:srgbClr>
                  </a:innerShdw>
                </a:effectLst>
                <a:latin typeface="+mj-lt"/>
                <a:ea typeface="+mj-ea"/>
                <a:cs typeface="+mj-cs"/>
              </a:rPr>
              <a:t>50</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 من رسوم الدورة</a:t>
            </a:r>
          </a:p>
          <a:p>
            <a:pPr marL="285750" lvl="0" indent="-285750" algn="r" defTabSz="914400" rtl="1">
              <a:buFont typeface="Arial" panose="020B0604020202020204" pitchFamily="34" charset="0"/>
              <a:buChar char="•"/>
            </a:pP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يضاف (</a:t>
            </a:r>
            <a:r>
              <a:rPr lang="en-US" sz="1600" b="1" spc="50" dirty="0" smtClean="0">
                <a:ln w="0"/>
                <a:solidFill>
                  <a:schemeClr val="bg2"/>
                </a:solidFill>
                <a:effectLst>
                  <a:innerShdw blurRad="63500" dist="50800" dir="13500000">
                    <a:srgbClr val="000000">
                      <a:alpha val="50000"/>
                    </a:srgbClr>
                  </a:innerShdw>
                </a:effectLst>
                <a:latin typeface="+mj-lt"/>
                <a:ea typeface="+mj-ea"/>
                <a:cs typeface="+mj-cs"/>
              </a:rPr>
              <a:t>5</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 دنانير أمانات وزارة التعليم العالي( و)</a:t>
            </a:r>
            <a:r>
              <a:rPr lang="en-US" sz="1600" b="1" spc="50" dirty="0" smtClean="0">
                <a:ln w="0"/>
                <a:solidFill>
                  <a:schemeClr val="bg2"/>
                </a:solidFill>
                <a:effectLst>
                  <a:innerShdw blurRad="63500" dist="50800" dir="13500000">
                    <a:srgbClr val="000000">
                      <a:alpha val="50000"/>
                    </a:srgbClr>
                  </a:innerShdw>
                </a:effectLst>
                <a:latin typeface="+mj-lt"/>
                <a:ea typeface="+mj-ea"/>
                <a:cs typeface="+mj-cs"/>
              </a:rPr>
              <a:t>10</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 دنانير رسوم اصدار شهادة للراغبين)</a:t>
            </a:r>
            <a:r>
              <a:rPr lang="ar-JO" sz="1600" dirty="0" smtClean="0">
                <a:solidFill>
                  <a:srgbClr val="C00000"/>
                </a:solidFill>
                <a:latin typeface="Calibri"/>
              </a:rPr>
              <a:t> </a:t>
            </a:r>
          </a:p>
          <a:p>
            <a:pPr marL="285750" lvl="0" indent="-285750" algn="r" defTabSz="914400" rtl="1">
              <a:buFont typeface="Arial" panose="020B0604020202020204" pitchFamily="34" charset="0"/>
              <a:buChar char="•"/>
            </a:pPr>
            <a:r>
              <a:rPr lang="ar-JO" sz="1600" dirty="0" smtClean="0">
                <a:solidFill>
                  <a:srgbClr val="C00000"/>
                </a:solidFill>
                <a:latin typeface="Calibri"/>
              </a:rPr>
              <a:t>يعفى الطالب الذي يحصل على شهادة </a:t>
            </a:r>
            <a:r>
              <a:rPr lang="en-US" sz="1600" dirty="0" smtClean="0">
                <a:solidFill>
                  <a:srgbClr val="C00000"/>
                </a:solidFill>
                <a:latin typeface="Calibri"/>
              </a:rPr>
              <a:t> ICDL</a:t>
            </a:r>
            <a:r>
              <a:rPr lang="ar-JO" sz="1600" dirty="0" smtClean="0">
                <a:solidFill>
                  <a:srgbClr val="C00000"/>
                </a:solidFill>
                <a:latin typeface="Calibri"/>
              </a:rPr>
              <a:t>بعد التقدم للامتحانات الدولية من دراسة مساق «مهارات الحاسوب 1» بموجب قرار مجلس عمداء الجامعة.</a:t>
            </a:r>
            <a:endParaRPr lang="ar-JO" sz="1600" b="1" spc="50" dirty="0" smtClean="0">
              <a:ln w="0"/>
              <a:solidFill>
                <a:schemeClr val="bg2"/>
              </a:solidFill>
              <a:effectLst>
                <a:innerShdw blurRad="63500" dist="50800" dir="13500000">
                  <a:srgbClr val="000000">
                    <a:alpha val="50000"/>
                  </a:srgbClr>
                </a:innerShdw>
              </a:effectLst>
              <a:latin typeface="+mj-lt"/>
              <a:ea typeface="+mj-ea"/>
              <a:cs typeface="+mj-cs"/>
            </a:endParaRPr>
          </a:p>
          <a:p>
            <a:pPr algn="r" defTabSz="914400" rtl="1">
              <a:lnSpc>
                <a:spcPct val="90000"/>
              </a:lnSpc>
              <a:spcBef>
                <a:spcPct val="0"/>
              </a:spcBef>
            </a:pP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يبدأ التدريس في الدورات عند تسجيل الحد الأدنى من المشتركين</a:t>
            </a:r>
          </a:p>
          <a:p>
            <a:pPr algn="r" defTabSz="914400" rtl="1">
              <a:lnSpc>
                <a:spcPct val="90000"/>
              </a:lnSpc>
              <a:spcBef>
                <a:spcPct val="0"/>
              </a:spcBef>
            </a:pPr>
            <a:r>
              <a:rPr lang="ar-JO" sz="1600" b="1" spc="50" smtClean="0">
                <a:ln w="0"/>
                <a:solidFill>
                  <a:schemeClr val="bg2"/>
                </a:solidFill>
                <a:effectLst>
                  <a:innerShdw blurRad="63500" dist="50800" dir="13500000">
                    <a:srgbClr val="000000">
                      <a:alpha val="50000"/>
                    </a:srgbClr>
                  </a:innerShdw>
                </a:effectLst>
                <a:latin typeface="+mj-lt"/>
                <a:ea typeface="+mj-ea"/>
                <a:cs typeface="+mj-cs"/>
              </a:rPr>
              <a:t>و تدفع </a:t>
            </a:r>
            <a:r>
              <a:rPr lang="ar-JO" sz="1600" b="1" spc="50" dirty="0" smtClean="0">
                <a:ln w="0"/>
                <a:solidFill>
                  <a:schemeClr val="bg2"/>
                </a:solidFill>
                <a:effectLst>
                  <a:innerShdw blurRad="63500" dist="50800" dir="13500000">
                    <a:srgbClr val="000000">
                      <a:alpha val="50000"/>
                    </a:srgbClr>
                  </a:innerShdw>
                </a:effectLst>
                <a:latin typeface="+mj-lt"/>
                <a:ea typeface="+mj-ea"/>
                <a:cs typeface="+mj-cs"/>
              </a:rPr>
              <a:t>الرسوم عند بدء التدريس في الدورة</a:t>
            </a:r>
            <a:endParaRPr lang="ar-JO" sz="1600" b="1" spc="50" dirty="0">
              <a:ln w="0"/>
              <a:solidFill>
                <a:schemeClr val="bg2"/>
              </a:solidFill>
              <a:effectLst>
                <a:innerShdw blurRad="63500" dist="50800" dir="13500000">
                  <a:srgbClr val="000000">
                    <a:alpha val="50000"/>
                  </a:srgbClr>
                </a:innerShdw>
              </a:effectLst>
              <a:latin typeface="+mj-lt"/>
              <a:ea typeface="+mj-ea"/>
              <a:cs typeface="+mj-cs"/>
            </a:endParaRPr>
          </a:p>
        </p:txBody>
      </p:sp>
      <p:pic>
        <p:nvPicPr>
          <p:cNvPr id="5" name="صورة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512" y="389406"/>
            <a:ext cx="1118354" cy="1234619"/>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0397" y="2995751"/>
            <a:ext cx="1597965" cy="1033127"/>
          </a:xfrm>
          <a:prstGeom prst="rect">
            <a:avLst/>
          </a:prstGeom>
        </p:spPr>
      </p:pic>
      <p:pic>
        <p:nvPicPr>
          <p:cNvPr id="6" name="Picture 5"/>
          <p:cNvPicPr>
            <a:picLocks noChangeAspect="1"/>
          </p:cNvPicPr>
          <p:nvPr/>
        </p:nvPicPr>
        <p:blipFill>
          <a:blip r:embed="rId7"/>
          <a:stretch>
            <a:fillRect/>
          </a:stretch>
        </p:blipFill>
        <p:spPr>
          <a:xfrm>
            <a:off x="4981432" y="2995752"/>
            <a:ext cx="1747783" cy="1033126"/>
          </a:xfrm>
          <a:prstGeom prst="rect">
            <a:avLst/>
          </a:prstGeom>
        </p:spPr>
      </p:pic>
      <p:sp>
        <p:nvSpPr>
          <p:cNvPr id="14" name="عنوان 15"/>
          <p:cNvSpPr txBox="1">
            <a:spLocks/>
          </p:cNvSpPr>
          <p:nvPr/>
        </p:nvSpPr>
        <p:spPr>
          <a:xfrm>
            <a:off x="1773187" y="1808181"/>
            <a:ext cx="8600847" cy="118756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rtl="1"/>
            <a:r>
              <a:rPr lang="ar-JO" sz="4400" b="1" dirty="0" smtClean="0">
                <a:solidFill>
                  <a:schemeClr val="bg2"/>
                </a:solidFill>
              </a:rPr>
              <a:t>الرخصة </a:t>
            </a:r>
            <a:r>
              <a:rPr lang="ar-JO" sz="4400" b="1" dirty="0" smtClean="0">
                <a:solidFill>
                  <a:schemeClr val="bg2"/>
                </a:solidFill>
              </a:rPr>
              <a:t>الدولية لقيادة الحاسوب </a:t>
            </a:r>
            <a:r>
              <a:rPr lang="en-US" sz="4400" b="1" dirty="0" smtClean="0">
                <a:solidFill>
                  <a:schemeClr val="bg2"/>
                </a:solidFill>
              </a:rPr>
              <a:t>ICDL </a:t>
            </a:r>
            <a:endParaRPr lang="en-US" sz="4000" dirty="0">
              <a:solidFill>
                <a:schemeClr val="bg2"/>
              </a:solidFill>
            </a:endParaRPr>
          </a:p>
        </p:txBody>
      </p:sp>
    </p:spTree>
    <p:extLst>
      <p:ext uri="{BB962C8B-B14F-4D97-AF65-F5344CB8AC3E}">
        <p14:creationId xmlns:p14="http://schemas.microsoft.com/office/powerpoint/2010/main" val="1429880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7"/>
            <a:ext cx="9905998" cy="5277185"/>
          </a:xfrm>
        </p:spPr>
        <p:txBody>
          <a:bodyPr>
            <a:normAutofit fontScale="90000"/>
          </a:bodyPr>
          <a:lstStyle/>
          <a:p>
            <a:pPr algn="r" rtl="1"/>
            <a:r>
              <a:rPr lang="ar-JO" sz="2200" b="1" dirty="0" smtClean="0"/>
              <a:t>دورة صيانة الحاسوب</a:t>
            </a:r>
            <a:r>
              <a:rPr lang="ar-JO" sz="1800" dirty="0" smtClean="0"/>
              <a:t/>
            </a:r>
            <a:br>
              <a:rPr lang="ar-JO" sz="1800" dirty="0" smtClean="0"/>
            </a:br>
            <a:r>
              <a:rPr lang="ar-JO" sz="1800" dirty="0" smtClean="0"/>
              <a:t>مكونات الحاسوب </a:t>
            </a:r>
            <a:r>
              <a:rPr lang="ar-JO" sz="1800" dirty="0" err="1" smtClean="0"/>
              <a:t>الماديةالاساسية</a:t>
            </a:r>
            <a:r>
              <a:rPr lang="ar-JO" sz="1800" dirty="0" smtClean="0"/>
              <a:t>  </a:t>
            </a:r>
            <a:r>
              <a:rPr lang="en-US" sz="1800" dirty="0" smtClean="0"/>
              <a:t>computer hardware</a:t>
            </a:r>
            <a:r>
              <a:rPr lang="ar-JO" sz="1800" dirty="0" smtClean="0"/>
              <a:t/>
            </a:r>
            <a:br>
              <a:rPr lang="ar-JO" sz="1800" dirty="0" smtClean="0"/>
            </a:br>
            <a:r>
              <a:rPr lang="ar-JO" sz="1800" dirty="0" smtClean="0"/>
              <a:t>ملحقات أجهزة الحاسوب </a:t>
            </a:r>
            <a:r>
              <a:rPr lang="en-US" sz="1800" dirty="0" smtClean="0"/>
              <a:t>Accessories</a:t>
            </a:r>
            <a:r>
              <a:rPr lang="ar-JO" sz="1800" dirty="0" smtClean="0"/>
              <a:t/>
            </a:r>
            <a:br>
              <a:rPr lang="ar-JO" sz="1800" dirty="0" smtClean="0"/>
            </a:br>
            <a:r>
              <a:rPr lang="en-US" sz="1800" dirty="0" smtClean="0"/>
              <a:t>	</a:t>
            </a:r>
            <a:r>
              <a:rPr lang="ar-JO" sz="1800" dirty="0" smtClean="0"/>
              <a:t>أجهزة </a:t>
            </a:r>
            <a:r>
              <a:rPr lang="ar-JO" sz="1800" dirty="0" err="1" smtClean="0"/>
              <a:t>السكانرات</a:t>
            </a:r>
            <a:r>
              <a:rPr lang="ar-JO" sz="1800" dirty="0" smtClean="0"/>
              <a:t> الكبيرة</a:t>
            </a:r>
            <a:r>
              <a:rPr lang="en-US" sz="1800" dirty="0" smtClean="0"/>
              <a:t> scanners </a:t>
            </a:r>
            <a:r>
              <a:rPr lang="ar-JO" sz="1800" dirty="0" smtClean="0"/>
              <a:t/>
            </a:r>
            <a:br>
              <a:rPr lang="ar-JO" sz="1800" dirty="0" smtClean="0"/>
            </a:br>
            <a:r>
              <a:rPr lang="en-US" sz="1800" dirty="0" smtClean="0"/>
              <a:t>	</a:t>
            </a:r>
            <a:r>
              <a:rPr lang="ar-JO" sz="1800" dirty="0" smtClean="0"/>
              <a:t>أجهزة العرض </a:t>
            </a:r>
            <a:r>
              <a:rPr lang="en-US" sz="1800" dirty="0" smtClean="0"/>
              <a:t> DATASHOWS</a:t>
            </a:r>
            <a:r>
              <a:rPr lang="ar-JO" sz="1800" dirty="0" smtClean="0"/>
              <a:t/>
            </a:r>
            <a:br>
              <a:rPr lang="ar-JO" sz="1800" dirty="0" smtClean="0"/>
            </a:br>
            <a:r>
              <a:rPr lang="en-US" sz="1800" dirty="0" smtClean="0"/>
              <a:t>	</a:t>
            </a:r>
            <a:r>
              <a:rPr lang="ar-JO" sz="1800" dirty="0" smtClean="0"/>
              <a:t>الطابعات</a:t>
            </a:r>
            <a:r>
              <a:rPr lang="en-US" sz="1800" dirty="0" smtClean="0"/>
              <a:t> PRINTERS</a:t>
            </a:r>
            <a:r>
              <a:rPr lang="ar-JO" sz="1800" dirty="0" smtClean="0"/>
              <a:t/>
            </a:r>
            <a:br>
              <a:rPr lang="ar-JO" sz="1800" dirty="0" smtClean="0"/>
            </a:br>
            <a:r>
              <a:rPr lang="en-US" sz="1800" dirty="0" smtClean="0"/>
              <a:t>	</a:t>
            </a:r>
            <a:r>
              <a:rPr lang="ar-JO" sz="1800" dirty="0" smtClean="0"/>
              <a:t> المكونات البرمجية</a:t>
            </a:r>
            <a:r>
              <a:rPr lang="en-US" sz="1800" dirty="0" smtClean="0"/>
              <a:t> Computer </a:t>
            </a:r>
            <a:r>
              <a:rPr lang="en-US" sz="1800" dirty="0" err="1" smtClean="0"/>
              <a:t>Softwa</a:t>
            </a:r>
            <a:r>
              <a:rPr lang="en-US" sz="1800" dirty="0" smtClean="0"/>
              <a:t> </a:t>
            </a:r>
            <a:r>
              <a:rPr lang="ar-JO" sz="1800" dirty="0" smtClean="0"/>
              <a:t/>
            </a:r>
            <a:br>
              <a:rPr lang="ar-JO" sz="1800" dirty="0" smtClean="0"/>
            </a:br>
            <a:r>
              <a:rPr lang="en-US" sz="1800" dirty="0" smtClean="0"/>
              <a:t>	</a:t>
            </a:r>
            <a:r>
              <a:rPr lang="ar-JO" sz="1800" dirty="0" smtClean="0"/>
              <a:t>أنظمة التشغيل</a:t>
            </a:r>
            <a:r>
              <a:rPr lang="en-US" sz="1800" dirty="0" smtClean="0"/>
              <a:t> </a:t>
            </a:r>
            <a:r>
              <a:rPr lang="en-US" sz="1800" dirty="0" err="1" smtClean="0"/>
              <a:t>opertating</a:t>
            </a:r>
            <a:r>
              <a:rPr lang="en-US" sz="1800" dirty="0" smtClean="0"/>
              <a:t> systems </a:t>
            </a:r>
            <a:r>
              <a:rPr lang="ar-JO" sz="1800" dirty="0" smtClean="0"/>
              <a:t/>
            </a:r>
            <a:br>
              <a:rPr lang="ar-JO" sz="1800" dirty="0" smtClean="0"/>
            </a:br>
            <a:r>
              <a:rPr lang="en-US" sz="1800" dirty="0" smtClean="0"/>
              <a:t>	</a:t>
            </a:r>
            <a:r>
              <a:rPr lang="ar-JO" sz="1800" dirty="0" smtClean="0"/>
              <a:t>تطبيقات الحاسوب</a:t>
            </a:r>
            <a:r>
              <a:rPr lang="en-US" sz="1800" dirty="0" smtClean="0"/>
              <a:t>computer applications </a:t>
            </a:r>
            <a:r>
              <a:rPr lang="ar-JO" sz="1800" dirty="0" smtClean="0"/>
              <a:t/>
            </a:r>
            <a:br>
              <a:rPr lang="ar-JO" sz="1800" dirty="0" smtClean="0"/>
            </a:br>
            <a:r>
              <a:rPr lang="en-US" sz="1800" dirty="0" smtClean="0"/>
              <a:t>	</a:t>
            </a:r>
            <a:r>
              <a:rPr lang="ar-JO" sz="1800" dirty="0" smtClean="0"/>
              <a:t>انتي فايروس</a:t>
            </a:r>
            <a:r>
              <a:rPr lang="en-US" sz="1800" dirty="0" smtClean="0"/>
              <a:t>antivirus </a:t>
            </a:r>
            <a:r>
              <a:rPr lang="ar-JO" sz="1800" dirty="0" smtClean="0"/>
              <a:t/>
            </a:r>
            <a:br>
              <a:rPr lang="ar-JO" sz="1800" dirty="0" smtClean="0"/>
            </a:br>
            <a:r>
              <a:rPr lang="ar-JO" sz="1800" dirty="0" smtClean="0"/>
              <a:t>شبكات الحاسوب المحلية</a:t>
            </a:r>
            <a:r>
              <a:rPr lang="en-US" sz="1800" dirty="0" smtClean="0"/>
              <a:t> local area networks </a:t>
            </a:r>
            <a:r>
              <a:rPr lang="ar-JO" sz="1800" dirty="0" smtClean="0"/>
              <a:t/>
            </a:r>
            <a:br>
              <a:rPr lang="ar-JO" sz="1800" dirty="0" smtClean="0"/>
            </a:br>
            <a:r>
              <a:rPr lang="ar-JO" sz="1800" dirty="0" smtClean="0"/>
              <a:t>	اعدادات الشبكة في نظام ويندوز </a:t>
            </a:r>
            <a:r>
              <a:rPr lang="en-US" sz="1800" dirty="0" smtClean="0"/>
              <a:t>configurations </a:t>
            </a:r>
            <a:r>
              <a:rPr lang="ar-JO" sz="1800" dirty="0" smtClean="0"/>
              <a:t/>
            </a:r>
            <a:br>
              <a:rPr lang="ar-JO" sz="1800" dirty="0" smtClean="0"/>
            </a:br>
            <a:r>
              <a:rPr lang="en-US" sz="1800" dirty="0" smtClean="0"/>
              <a:t>	</a:t>
            </a:r>
            <a:r>
              <a:rPr lang="ar-JO" sz="1800" dirty="0" smtClean="0"/>
              <a:t>انشاء الكوابل وشبكها </a:t>
            </a:r>
            <a:r>
              <a:rPr lang="en-US" sz="1800" dirty="0" smtClean="0"/>
              <a:t> cabling and connection</a:t>
            </a:r>
            <a:r>
              <a:rPr lang="ar-JO" sz="1800" dirty="0" smtClean="0"/>
              <a:t/>
            </a:r>
            <a:br>
              <a:rPr lang="ar-JO" sz="1800" dirty="0" smtClean="0"/>
            </a:br>
            <a:r>
              <a:rPr lang="en-US" sz="1800" dirty="0" smtClean="0"/>
              <a:t>	</a:t>
            </a:r>
            <a:r>
              <a:rPr lang="ar-JO" sz="1800" dirty="0" smtClean="0"/>
              <a:t>ربط الأجهزة واتصالها</a:t>
            </a:r>
            <a:r>
              <a:rPr lang="en-US" sz="1800" dirty="0" smtClean="0"/>
              <a:t> devices connections </a:t>
            </a:r>
            <a:r>
              <a:rPr lang="ar-JO" sz="1800" dirty="0" smtClean="0"/>
              <a:t/>
            </a:r>
            <a:br>
              <a:rPr lang="ar-JO" sz="1800" dirty="0" smtClean="0"/>
            </a:br>
            <a:r>
              <a:rPr lang="en-US" sz="1800" dirty="0" smtClean="0"/>
              <a:t>	</a:t>
            </a:r>
            <a:r>
              <a:rPr lang="ar-JO" sz="1800" dirty="0" smtClean="0"/>
              <a:t>الربط المباشر</a:t>
            </a:r>
            <a:r>
              <a:rPr lang="en-US" sz="1800" dirty="0" smtClean="0"/>
              <a:t> direct connection</a:t>
            </a:r>
            <a:r>
              <a:rPr lang="ar-JO" sz="1800" dirty="0" smtClean="0"/>
              <a:t/>
            </a:r>
            <a:br>
              <a:rPr lang="ar-JO" sz="1800" dirty="0" smtClean="0"/>
            </a:br>
            <a:r>
              <a:rPr lang="en-US" sz="1800" dirty="0" smtClean="0"/>
              <a:t>	</a:t>
            </a:r>
            <a:r>
              <a:rPr lang="ar-JO" sz="1800" dirty="0" smtClean="0"/>
              <a:t>الربط عبر السويتش</a:t>
            </a:r>
            <a:r>
              <a:rPr lang="en-US" sz="1800" dirty="0" smtClean="0"/>
              <a:t> switch connection </a:t>
            </a:r>
            <a:br>
              <a:rPr lang="en-US" sz="1800" dirty="0" smtClean="0"/>
            </a:br>
            <a:r>
              <a:rPr lang="en-US" sz="1800" dirty="0" smtClean="0"/>
              <a:t>	</a:t>
            </a:r>
            <a:r>
              <a:rPr lang="ar-JO" sz="1800" dirty="0" smtClean="0"/>
              <a:t>الربط اللاسلكي </a:t>
            </a:r>
            <a:r>
              <a:rPr lang="en-US" sz="1800" dirty="0" smtClean="0"/>
              <a:t>wireless connection</a:t>
            </a:r>
            <a:r>
              <a:rPr lang="ar-JO" sz="1800" dirty="0" smtClean="0"/>
              <a:t/>
            </a:r>
            <a:br>
              <a:rPr lang="ar-JO" sz="1800" dirty="0" smtClean="0"/>
            </a:br>
            <a:r>
              <a:rPr lang="ar-JO" sz="1800" dirty="0" smtClean="0"/>
              <a:t/>
            </a:r>
            <a:br>
              <a:rPr lang="ar-JO" sz="1800" dirty="0" smtClean="0"/>
            </a:br>
            <a:r>
              <a:rPr lang="ar-JO" sz="1800" dirty="0" smtClean="0"/>
              <a:t/>
            </a:r>
            <a:br>
              <a:rPr lang="ar-JO" sz="1800" dirty="0" smtClean="0"/>
            </a:br>
            <a:r>
              <a:rPr lang="ar-JO" sz="1800" dirty="0" smtClean="0"/>
              <a:t/>
            </a:r>
            <a:br>
              <a:rPr lang="ar-JO" sz="1800" dirty="0" smtClean="0"/>
            </a:br>
            <a:r>
              <a:rPr lang="ar-JO" sz="1800" dirty="0" smtClean="0"/>
              <a:t/>
            </a:r>
            <a:br>
              <a:rPr lang="ar-JO" sz="1800" dirty="0" smtClean="0"/>
            </a:br>
            <a:r>
              <a:rPr lang="ar-JO" sz="1800" dirty="0" smtClean="0"/>
              <a:t/>
            </a:r>
            <a:br>
              <a:rPr lang="ar-JO" sz="1800" dirty="0" smtClean="0"/>
            </a:br>
            <a:endParaRPr lang="en-US" sz="1800" dirty="0"/>
          </a:p>
        </p:txBody>
      </p:sp>
    </p:spTree>
    <p:extLst>
      <p:ext uri="{BB962C8B-B14F-4D97-AF65-F5344CB8AC3E}">
        <p14:creationId xmlns:p14="http://schemas.microsoft.com/office/powerpoint/2010/main" val="3824714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1413" y="618517"/>
            <a:ext cx="9905998" cy="5338145"/>
          </a:xfrm>
        </p:spPr>
        <p:txBody>
          <a:bodyPr>
            <a:noAutofit/>
          </a:bodyPr>
          <a:lstStyle/>
          <a:p>
            <a:pPr algn="r"/>
            <a:r>
              <a:rPr lang="ar-JO" sz="1800" b="1" dirty="0" smtClean="0"/>
              <a:t>دورة بناء وإدارة شبكات الحاسوب</a:t>
            </a:r>
            <a:r>
              <a:rPr lang="ar-JO" sz="1400" dirty="0" smtClean="0"/>
              <a:t/>
            </a:r>
            <a:br>
              <a:rPr lang="ar-JO" sz="1400" dirty="0" smtClean="0"/>
            </a:br>
            <a:r>
              <a:rPr lang="ar-JO" sz="1400" dirty="0" smtClean="0"/>
              <a:t/>
            </a:r>
            <a:br>
              <a:rPr lang="ar-JO" sz="1400" dirty="0" smtClean="0"/>
            </a:br>
            <a:r>
              <a:rPr lang="ar-JO" sz="1400" dirty="0" smtClean="0"/>
              <a:t>مقدمة عن شبكات الحاسوب </a:t>
            </a:r>
            <a:br>
              <a:rPr lang="ar-JO" sz="1400" dirty="0" smtClean="0"/>
            </a:br>
            <a:r>
              <a:rPr lang="ar-JO" sz="1400" dirty="0" smtClean="0"/>
              <a:t>شبكات </a:t>
            </a:r>
            <a:r>
              <a:rPr lang="ar-JO" sz="1400" dirty="0"/>
              <a:t>الحاسوب المحلية</a:t>
            </a:r>
            <a:r>
              <a:rPr lang="en-US" sz="1400" dirty="0"/>
              <a:t> local area </a:t>
            </a:r>
            <a:r>
              <a:rPr lang="en-US" sz="1400" dirty="0" smtClean="0"/>
              <a:t>networks(LAN)</a:t>
            </a:r>
            <a:br>
              <a:rPr lang="en-US" sz="1400" dirty="0" smtClean="0"/>
            </a:br>
            <a:r>
              <a:rPr lang="ar-JO" sz="1400" dirty="0" smtClean="0"/>
              <a:t>أجهزة ربط الشبكات </a:t>
            </a:r>
            <a:r>
              <a:rPr lang="en-US" sz="1400" dirty="0" smtClean="0"/>
              <a:t> networks devices connections</a:t>
            </a:r>
            <a:br>
              <a:rPr lang="en-US" sz="1400" dirty="0" smtClean="0"/>
            </a:br>
            <a:r>
              <a:rPr lang="en-US" sz="1400" dirty="0"/>
              <a:t>	</a:t>
            </a:r>
            <a:r>
              <a:rPr lang="en-US" sz="1400" dirty="0" smtClean="0"/>
              <a:t> switch (Lan connection)</a:t>
            </a:r>
            <a:br>
              <a:rPr lang="en-US" sz="1400" dirty="0" smtClean="0"/>
            </a:br>
            <a:r>
              <a:rPr lang="en-US" sz="1400" dirty="0" smtClean="0"/>
              <a:t>VLANS</a:t>
            </a:r>
            <a:r>
              <a:rPr lang="en-US" sz="1400" dirty="0"/>
              <a:t>	</a:t>
            </a:r>
            <a:r>
              <a:rPr lang="ar-JO" sz="1400" dirty="0" smtClean="0"/>
              <a:t/>
            </a:r>
            <a:br>
              <a:rPr lang="ar-JO" sz="1400" dirty="0" smtClean="0"/>
            </a:br>
            <a:r>
              <a:rPr lang="en-US" sz="1400" dirty="0" smtClean="0"/>
              <a:t>router (wan connection)</a:t>
            </a:r>
            <a:br>
              <a:rPr lang="en-US" sz="1400" dirty="0" smtClean="0"/>
            </a:br>
            <a:r>
              <a:rPr lang="en-US" sz="1400" dirty="0" err="1" smtClean="0"/>
              <a:t>valns</a:t>
            </a:r>
            <a:r>
              <a:rPr lang="en-US" sz="1400" dirty="0" smtClean="0"/>
              <a:t/>
            </a:r>
            <a:br>
              <a:rPr lang="en-US" sz="1400" dirty="0" smtClean="0"/>
            </a:br>
            <a:r>
              <a:rPr lang="en-US" sz="1400" dirty="0" smtClean="0"/>
              <a:t>IP addressing</a:t>
            </a:r>
            <a:br>
              <a:rPr lang="en-US" sz="1400" dirty="0" smtClean="0"/>
            </a:br>
            <a:r>
              <a:rPr lang="en-US" sz="1400" dirty="0" err="1" smtClean="0"/>
              <a:t>Dhcp</a:t>
            </a:r>
            <a:r>
              <a:rPr lang="en-US" sz="1400" dirty="0" smtClean="0"/>
              <a:t/>
            </a:r>
            <a:br>
              <a:rPr lang="en-US" sz="1400" dirty="0" smtClean="0"/>
            </a:br>
            <a:r>
              <a:rPr lang="en-US" sz="1400" dirty="0" smtClean="0"/>
              <a:t/>
            </a:r>
            <a:br>
              <a:rPr lang="en-US" sz="1400" dirty="0" smtClean="0"/>
            </a:br>
            <a:r>
              <a:rPr lang="en-US" sz="1400" dirty="0"/>
              <a:t/>
            </a:r>
            <a:br>
              <a:rPr lang="en-US" sz="1400" dirty="0"/>
            </a:br>
            <a:r>
              <a:rPr lang="en-US" sz="1400" dirty="0" smtClean="0"/>
              <a:t>		</a:t>
            </a:r>
            <a:r>
              <a:rPr lang="ar-JO" sz="1400" dirty="0"/>
              <a:t/>
            </a:r>
            <a:br>
              <a:rPr lang="ar-JO" sz="1400" dirty="0"/>
            </a:br>
            <a:r>
              <a:rPr lang="ar-JO" sz="1400" dirty="0"/>
              <a:t>	اعدادات الشبكة في نظام </a:t>
            </a:r>
            <a:r>
              <a:rPr lang="ar-JO" sz="1400" dirty="0" smtClean="0"/>
              <a:t>ويندوز </a:t>
            </a:r>
            <a:r>
              <a:rPr lang="en-US" sz="1400" dirty="0" smtClean="0"/>
              <a:t> configurations</a:t>
            </a:r>
            <a:r>
              <a:rPr lang="ar-JO" sz="1400" dirty="0"/>
              <a:t/>
            </a:r>
            <a:br>
              <a:rPr lang="ar-JO" sz="1400" dirty="0"/>
            </a:br>
            <a:r>
              <a:rPr lang="ar-JO" sz="1400" dirty="0" smtClean="0"/>
              <a:t> المجموعات</a:t>
            </a:r>
            <a:r>
              <a:rPr lang="en-US" sz="1400" dirty="0" smtClean="0"/>
              <a:t>workgroups</a:t>
            </a:r>
            <a:br>
              <a:rPr lang="en-US" sz="1400" dirty="0" smtClean="0"/>
            </a:br>
            <a:r>
              <a:rPr lang="en-US" sz="1400" dirty="0" smtClean="0"/>
              <a:t>file sharing</a:t>
            </a:r>
            <a:br>
              <a:rPr lang="en-US" sz="1400" dirty="0" smtClean="0"/>
            </a:br>
            <a:r>
              <a:rPr lang="en-US" sz="1400" dirty="0" smtClean="0"/>
              <a:t>remote desktops</a:t>
            </a:r>
            <a:br>
              <a:rPr lang="en-US" sz="1400" dirty="0" smtClean="0"/>
            </a:br>
            <a:r>
              <a:rPr lang="en-US" sz="1400" dirty="0" smtClean="0"/>
              <a:t>secure my device  </a:t>
            </a:r>
            <a:r>
              <a:rPr lang="ar-JO" sz="1400" dirty="0"/>
              <a:t/>
            </a:r>
            <a:br>
              <a:rPr lang="ar-JO" sz="1400" dirty="0"/>
            </a:br>
            <a:r>
              <a:rPr lang="en-US" sz="1400" dirty="0"/>
              <a:t>	</a:t>
            </a:r>
            <a:r>
              <a:rPr lang="ar-JO" sz="1400" dirty="0"/>
              <a:t>انشاء الكوابل وشبكها </a:t>
            </a:r>
            <a:r>
              <a:rPr lang="en-US" sz="1400" dirty="0"/>
              <a:t> cabling and connection</a:t>
            </a:r>
            <a:r>
              <a:rPr lang="ar-JO" sz="1400" dirty="0"/>
              <a:t/>
            </a:r>
            <a:br>
              <a:rPr lang="ar-JO" sz="1400" dirty="0"/>
            </a:br>
            <a:r>
              <a:rPr lang="en-US" sz="1400" dirty="0"/>
              <a:t>	</a:t>
            </a:r>
            <a:r>
              <a:rPr lang="ar-JO" sz="1400" dirty="0"/>
              <a:t>ربط الأجهزة واتصالها</a:t>
            </a:r>
            <a:r>
              <a:rPr lang="en-US" sz="1400" dirty="0"/>
              <a:t> devices connections </a:t>
            </a:r>
            <a:r>
              <a:rPr lang="ar-JO" sz="1400" dirty="0"/>
              <a:t/>
            </a:r>
            <a:br>
              <a:rPr lang="ar-JO" sz="1400" dirty="0"/>
            </a:br>
            <a:r>
              <a:rPr lang="en-US" sz="1400" dirty="0"/>
              <a:t>	</a:t>
            </a:r>
            <a:r>
              <a:rPr lang="ar-JO" sz="1400" dirty="0"/>
              <a:t>الربط المباشر</a:t>
            </a:r>
            <a:r>
              <a:rPr lang="en-US" sz="1400" dirty="0"/>
              <a:t> direct connection</a:t>
            </a:r>
            <a:r>
              <a:rPr lang="ar-JO" sz="1400" dirty="0"/>
              <a:t/>
            </a:r>
            <a:br>
              <a:rPr lang="ar-JO" sz="1400" dirty="0"/>
            </a:br>
            <a:r>
              <a:rPr lang="en-US" sz="1400" dirty="0"/>
              <a:t>	</a:t>
            </a:r>
            <a:r>
              <a:rPr lang="ar-JO" sz="1400" dirty="0"/>
              <a:t>الربط عبر السويتش</a:t>
            </a:r>
            <a:r>
              <a:rPr lang="en-US" sz="1400" dirty="0"/>
              <a:t> switch connection </a:t>
            </a:r>
            <a:br>
              <a:rPr lang="en-US" sz="1400" dirty="0"/>
            </a:br>
            <a:r>
              <a:rPr lang="en-US" sz="1400" dirty="0"/>
              <a:t>	</a:t>
            </a:r>
            <a:r>
              <a:rPr lang="ar-JO" sz="1400" dirty="0"/>
              <a:t>الربط اللاسلكي </a:t>
            </a:r>
            <a:r>
              <a:rPr lang="en-US" sz="1400" dirty="0" smtClean="0"/>
              <a:t> wireless connection</a:t>
            </a:r>
            <a:br>
              <a:rPr lang="en-US" sz="1400" dirty="0" smtClean="0"/>
            </a:br>
            <a:r>
              <a:rPr lang="ar-JO" sz="1400" dirty="0"/>
              <a:t/>
            </a:r>
            <a:br>
              <a:rPr lang="ar-JO" sz="1400" dirty="0"/>
            </a:br>
            <a:endParaRPr lang="en-US" sz="1400" dirty="0"/>
          </a:p>
        </p:txBody>
      </p:sp>
    </p:spTree>
    <p:extLst>
      <p:ext uri="{BB962C8B-B14F-4D97-AF65-F5344CB8AC3E}">
        <p14:creationId xmlns:p14="http://schemas.microsoft.com/office/powerpoint/2010/main" val="677410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دارة">
  <a:themeElements>
    <a:clrScheme name="دارة">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دا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ارة">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8E5457B149A649BADF5B85D148D3C4" ma:contentTypeVersion="10" ma:contentTypeDescription="Create a new document." ma:contentTypeScope="" ma:versionID="d1c2137bdeae86e5378884fdb8f7aeb3">
  <xsd:schema xmlns:xsd="http://www.w3.org/2001/XMLSchema" xmlns:xs="http://www.w3.org/2001/XMLSchema" xmlns:p="http://schemas.microsoft.com/office/2006/metadata/properties" xmlns:ns3="c099b6de-d4f5-4c8d-8c8f-f40dbfb5ce5c" xmlns:ns4="16bd4994-7ff1-40d5-b5be-7082d39c190c" targetNamespace="http://schemas.microsoft.com/office/2006/metadata/properties" ma:root="true" ma:fieldsID="60a968252eeaa67e67b7d90bb091c203" ns3:_="" ns4:_="">
    <xsd:import namespace="c099b6de-d4f5-4c8d-8c8f-f40dbfb5ce5c"/>
    <xsd:import namespace="16bd4994-7ff1-40d5-b5be-7082d39c19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9b6de-d4f5-4c8d-8c8f-f40dbfb5ce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bd4994-7ff1-40d5-b5be-7082d39c190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45AD0-8BF0-4973-BF01-18CBE379F3E3}">
  <ds:schemaRefs>
    <ds:schemaRef ds:uri="http://schemas.microsoft.com/sharepoint/v3/contenttype/forms"/>
  </ds:schemaRefs>
</ds:datastoreItem>
</file>

<file path=customXml/itemProps2.xml><?xml version="1.0" encoding="utf-8"?>
<ds:datastoreItem xmlns:ds="http://schemas.openxmlformats.org/officeDocument/2006/customXml" ds:itemID="{22485637-30A7-4394-8EB1-291FC191BDD1}">
  <ds:schemaRefs>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16bd4994-7ff1-40d5-b5be-7082d39c190c"/>
    <ds:schemaRef ds:uri="c099b6de-d4f5-4c8d-8c8f-f40dbfb5ce5c"/>
    <ds:schemaRef ds:uri="http://purl.org/dc/dcmitype/"/>
  </ds:schemaRefs>
</ds:datastoreItem>
</file>

<file path=customXml/itemProps3.xml><?xml version="1.0" encoding="utf-8"?>
<ds:datastoreItem xmlns:ds="http://schemas.openxmlformats.org/officeDocument/2006/customXml" ds:itemID="{51ECD5A9-9350-42F8-972F-EAF055A03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9b6de-d4f5-4c8d-8c8f-f40dbfb5ce5c"/>
    <ds:schemaRef ds:uri="16bd4994-7ff1-40d5-b5be-7082d39c19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TM04033919[[fn=دارة]]</Template>
  <TotalTime>9761</TotalTime>
  <Words>357</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Times New Roman</vt:lpstr>
      <vt:lpstr>Trebuchet MS</vt:lpstr>
      <vt:lpstr>Tw Cen MT</vt:lpstr>
      <vt:lpstr>دارة</vt:lpstr>
      <vt:lpstr>الى طلبة جامعة البلقاء التطبيقية والمجتمع المحلي</vt:lpstr>
      <vt:lpstr>دورة صيانة الحاسوب مكونات الحاسوب الماديةالاساسية  computer hardware ملحقات أجهزة الحاسوب Accessories  أجهزة السكانرات الكبيرة scanners   أجهزة العرض  DATASHOWS  الطابعات PRINTERS   المكونات البرمجية Computer Softwa   أنظمة التشغيل opertating systems   تطبيقات الحاسوبcomputer applications   انتي فايروسantivirus  شبكات الحاسوب المحلية local area networks   اعدادات الشبكة في نظام ويندوز configurations   انشاء الكوابل وشبكها  cabling and connection  ربط الأجهزة واتصالها devices connections   الربط المباشر direct connection  الربط عبر السويتش switch connection   الربط اللاسلكي wireless connection      </vt:lpstr>
      <vt:lpstr>دورة بناء وإدارة شبكات الحاسوب  مقدمة عن شبكات الحاسوب  شبكات الحاسوب المحلية local area networks(LAN) أجهزة ربط الشبكات  networks devices connections   switch (Lan connection) VLANS  router (wan connection) valns IP addressing Dhcp       اعدادات الشبكة في نظام ويندوز  configurations  المجموعاتworkgroups file sharing remote desktops secure my device    انشاء الكوابل وشبكها  cabling and connection  ربط الأجهزة واتصالها devices connections   الربط المباشر direct connection  الربط عبر السويتش switch connection   الربط اللاسلكي  wireless connection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Abd Al Haleem Al Saideh</dc:creator>
  <cp:lastModifiedBy>Abd Al Haleem Al Saideh</cp:lastModifiedBy>
  <cp:revision>86</cp:revision>
  <cp:lastPrinted>2022-03-13T06:36:37Z</cp:lastPrinted>
  <dcterms:created xsi:type="dcterms:W3CDTF">2022-02-27T08:41:37Z</dcterms:created>
  <dcterms:modified xsi:type="dcterms:W3CDTF">2022-03-23T09:29:19Z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0x010100A88E5457B149A649BADF5B85D148D3C4</vt:lpwstr>
  </property>
</Properties>
</file>