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9" r:id="rId1"/>
  </p:sldMasterIdLst>
  <p:notesMasterIdLst>
    <p:notesMasterId r:id="rId13"/>
  </p:notesMasterIdLst>
  <p:sldIdLst>
    <p:sldId id="266" r:id="rId2"/>
    <p:sldId id="256" r:id="rId3"/>
    <p:sldId id="257" r:id="rId4"/>
    <p:sldId id="265" r:id="rId5"/>
    <p:sldId id="264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embeddedFontLst>
    <p:embeddedFont>
      <p:font typeface="Cairo" panose="020B0604020202020204" charset="-78"/>
      <p:regular r:id="rId14"/>
      <p:bold r:id="rId15"/>
    </p:embeddedFont>
    <p:embeddedFont>
      <p:font typeface="Wingdings 3" panose="05040102010807070707" pitchFamily="18" charset="2"/>
      <p:regular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8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67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7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74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63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2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5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1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7074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228499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031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09223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8925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14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7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6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3201900000@std.bau.edu.jo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48" y="773723"/>
            <a:ext cx="8637352" cy="5290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347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8848725" y="4557712"/>
            <a:ext cx="2733675" cy="533400"/>
          </a:xfrm>
          <a:prstGeom prst="roundRect">
            <a:avLst>
              <a:gd name="adj" fmla="val 17857"/>
            </a:avLst>
          </a:prstGeom>
          <a:solidFill>
            <a:srgbClr val="1E293B"/>
          </a:solidFill>
          <a:ln w="9525" cap="flat" cmpd="sng">
            <a:solidFill>
              <a:srgbClr val="3341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6524625" y="4557712"/>
            <a:ext cx="2171700" cy="533400"/>
          </a:xfrm>
          <a:prstGeom prst="roundRect">
            <a:avLst>
              <a:gd name="adj" fmla="val 17857"/>
            </a:avLst>
          </a:prstGeom>
          <a:solidFill>
            <a:srgbClr val="1E293B"/>
          </a:solidFill>
          <a:ln w="9525" cap="flat" cmpd="sng">
            <a:solidFill>
              <a:srgbClr val="3341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825" y="472916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6750" y="472916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1322876" y="1386620"/>
            <a:ext cx="9301162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sz="3750" b="1" dirty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Microsoft Teams</a:t>
            </a:r>
            <a:endParaRPr lang="ar-JO" sz="3750" b="1" i="0" u="none" strike="noStrike" cap="none" dirty="0" smtClean="0">
              <a:solidFill>
                <a:srgbClr val="FFFFFF"/>
              </a:solidFill>
              <a:latin typeface="Cairo"/>
              <a:ea typeface="Cairo"/>
              <a:cs typeface="Cairo"/>
              <a:sym typeface="Cairo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i="0" u="none" strike="noStrike" cap="none" dirty="0" err="1" smtClean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الدليل</a:t>
            </a:r>
            <a:r>
              <a:rPr lang="en-US" sz="3750" b="1" i="0" u="none" strike="noStrike" cap="none" dirty="0" smtClean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3750" b="1" i="0" u="none" strike="noStrike" cap="none" dirty="0" err="1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الشامل</a:t>
            </a:r>
            <a:r>
              <a:rPr lang="en-US" sz="3750" b="1" i="0" u="none" strike="noStrike" cap="none" dirty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3750" b="1" i="0" u="none" strike="noStrike" cap="none" dirty="0" err="1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لاستخدام</a:t>
            </a:r>
            <a:r>
              <a:rPr lang="en-US" sz="3750" b="1" i="0" u="none" strike="noStrike" cap="none" dirty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3750" b="1" i="0" u="none" strike="noStrike" cap="none" dirty="0" err="1" smtClean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والانضمام</a:t>
            </a:r>
            <a:r>
              <a:rPr lang="en-US" sz="3750" b="1" i="0" u="none" strike="noStrike" cap="none" dirty="0" smtClean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3750" b="1" i="0" u="none" strike="noStrike" cap="none" dirty="0" err="1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للمحاضرات</a:t>
            </a:r>
            <a:r>
              <a:rPr lang="en-US" sz="3750" b="1" i="0" u="none" strike="noStrike" cap="none" dirty="0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3750" b="1" i="0" u="none" strike="noStrike" cap="none" dirty="0" err="1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بالكود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3867150" y="3643312"/>
            <a:ext cx="77152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خطوات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مفصلة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لطلاب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الكليات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والمعاهد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للوصول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إلى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القاعات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الافتراضية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عبر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البريد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الأكاديمي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0" i="0" u="none" strike="noStrike" cap="none" dirty="0" err="1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الموحد</a:t>
            </a:r>
            <a:r>
              <a:rPr lang="en-US" sz="1500" b="0" i="0" u="none" strike="noStrike" cap="none" dirty="0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6472237" y="667850"/>
            <a:ext cx="46720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جامعة</a:t>
            </a:r>
            <a:r>
              <a:rPr lang="en-US" sz="1500" b="1" i="0" u="none" strike="noStrike" cap="none" dirty="0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البلقاء</a:t>
            </a:r>
            <a:r>
              <a:rPr lang="en-US" sz="1500" b="1" i="0" u="none" strike="noStrike" cap="none" dirty="0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 smtClean="0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التطبيقية</a:t>
            </a:r>
            <a:r>
              <a:rPr lang="en-US" sz="1500" b="1" i="0" u="none" strike="noStrike" cap="none" dirty="0" smtClean="0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| Al-Balqa Applied </a:t>
            </a:r>
            <a:r>
              <a:rPr lang="en-US" sz="1500" b="1" i="0" u="none" strike="noStrike" cap="none" dirty="0" smtClean="0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University</a:t>
            </a:r>
            <a:endParaRPr lang="ar-JO" sz="1500" b="1" i="0" u="none" strike="noStrike" cap="none" dirty="0" smtClean="0">
              <a:solidFill>
                <a:srgbClr val="38BDF8"/>
              </a:solidFill>
              <a:latin typeface="Cairo"/>
              <a:ea typeface="Cairo"/>
              <a:cs typeface="Cairo"/>
              <a:sym typeface="Cairo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500" b="1" dirty="0" smtClean="0">
                <a:solidFill>
                  <a:srgbClr val="38BDF8"/>
                </a:solidFill>
                <a:latin typeface="Cairo"/>
                <a:cs typeface="Cairo"/>
                <a:sym typeface="Cairo"/>
              </a:rPr>
              <a:t>مركز تكنولوجيا التعلم والتعليم 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8972550" y="4681537"/>
            <a:ext cx="208597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/>
            <a:r>
              <a:rPr lang="en-US" sz="1200" dirty="0">
                <a:solidFill>
                  <a:srgbClr val="E2E8F0"/>
                </a:solidFill>
                <a:latin typeface="Cairo"/>
                <a:ea typeface="Cairo"/>
                <a:cs typeface="Cairo"/>
                <a:sym typeface="Cairo"/>
              </a:rPr>
              <a:t>@</a:t>
            </a:r>
            <a:r>
              <a:rPr lang="en-US" sz="1200" dirty="0" err="1">
                <a:solidFill>
                  <a:srgbClr val="E2E8F0"/>
                </a:solidFill>
                <a:latin typeface="Cairo"/>
                <a:ea typeface="Cairo"/>
                <a:cs typeface="Cairo"/>
                <a:sym typeface="Cairo"/>
              </a:rPr>
              <a:t>std.bau.edu.joالرقم_الجامعي</a:t>
            </a:r>
            <a:endParaRPr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6648450" y="4681537"/>
            <a:ext cx="15240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E2E8F0"/>
                </a:solidFill>
                <a:latin typeface="Cairo"/>
                <a:ea typeface="Cairo"/>
                <a:cs typeface="Cairo"/>
                <a:sym typeface="Cairo"/>
              </a:rPr>
              <a:t>رمز</a:t>
            </a:r>
            <a:r>
              <a:rPr lang="en-US" sz="1200" b="0" i="0" u="none" strike="noStrike" cap="none" dirty="0">
                <a:solidFill>
                  <a:srgbClr val="E2E8F0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E2E8F0"/>
                </a:solidFill>
                <a:latin typeface="Cairo"/>
                <a:ea typeface="Cairo"/>
                <a:cs typeface="Cairo"/>
                <a:sym typeface="Cairo"/>
              </a:rPr>
              <a:t>الفريق</a:t>
            </a:r>
            <a:r>
              <a:rPr lang="en-US" sz="1200" b="0" i="0" u="none" strike="noStrike" cap="none" dirty="0">
                <a:solidFill>
                  <a:srgbClr val="E2E8F0"/>
                </a:solidFill>
                <a:latin typeface="Cairo"/>
                <a:ea typeface="Cairo"/>
                <a:cs typeface="Cairo"/>
                <a:sym typeface="Cairo"/>
              </a:rPr>
              <a:t> (Team Code)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8077200" y="2752725"/>
            <a:ext cx="3505200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4343400" y="2752725"/>
            <a:ext cx="3505200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609600" y="2752725"/>
            <a:ext cx="3505200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72775" y="3067050"/>
            <a:ext cx="4953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8975" y="3067050"/>
            <a:ext cx="4953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05175" y="3067050"/>
            <a:ext cx="4953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91837" y="3200400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86612" y="3200400"/>
            <a:ext cx="2000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4237" y="3200400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 txBox="1"/>
          <p:nvPr/>
        </p:nvSpPr>
        <p:spPr>
          <a:xfrm>
            <a:off x="514350" y="533400"/>
            <a:ext cx="1106805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المسار الأكاديمي الرقمي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-39052" y="876300"/>
            <a:ext cx="1162145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رحلة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الطالب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في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منصة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التعليم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الإلكتروني</a:t>
            </a:r>
            <a:endParaRPr dirty="0"/>
          </a:p>
        </p:txBody>
      </p:sp>
      <p:sp>
        <p:nvSpPr>
          <p:cNvPr id="109" name="Google Shape;109;p14"/>
          <p:cNvSpPr txBox="1"/>
          <p:nvPr/>
        </p:nvSpPr>
        <p:spPr>
          <a:xfrm>
            <a:off x="8147685" y="3752850"/>
            <a:ext cx="312039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1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.1</a:t>
            </a:r>
            <a:r>
              <a:rPr lang="en-US" sz="165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التوثيق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الأكاديمي</a:t>
            </a:r>
            <a:endParaRPr dirty="0"/>
          </a:p>
        </p:txBody>
      </p:sp>
      <p:sp>
        <p:nvSpPr>
          <p:cNvPr id="110" name="Google Shape;110;p14"/>
          <p:cNvSpPr txBox="1"/>
          <p:nvPr/>
        </p:nvSpPr>
        <p:spPr>
          <a:xfrm>
            <a:off x="8296275" y="4267200"/>
            <a:ext cx="297180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دخول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بوابة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الجامعة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ببريد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الطالب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وكلمة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المرور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الخاصة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4413885" y="3752850"/>
            <a:ext cx="312039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.2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إدخال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رمز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الشعبة</a:t>
            </a:r>
            <a:endParaRPr dirty="0"/>
          </a:p>
        </p:txBody>
      </p:sp>
      <p:sp>
        <p:nvSpPr>
          <p:cNvPr id="112" name="Google Shape;112;p14"/>
          <p:cNvSpPr txBox="1"/>
          <p:nvPr/>
        </p:nvSpPr>
        <p:spPr>
          <a:xfrm>
            <a:off x="4562475" y="4267200"/>
            <a:ext cx="297180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استعمال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الكود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المزود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مدرس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المادة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للانضمام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13" name="Google Shape;113;p14"/>
          <p:cNvSpPr txBox="1"/>
          <p:nvPr/>
        </p:nvSpPr>
        <p:spPr>
          <a:xfrm>
            <a:off x="680084" y="3752850"/>
            <a:ext cx="312039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.3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المحاضرة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المباشرة</a:t>
            </a:r>
            <a:endParaRPr dirty="0"/>
          </a:p>
        </p:txBody>
      </p:sp>
      <p:sp>
        <p:nvSpPr>
          <p:cNvPr id="114" name="Google Shape;114;p14"/>
          <p:cNvSpPr txBox="1"/>
          <p:nvPr/>
        </p:nvSpPr>
        <p:spPr>
          <a:xfrm>
            <a:off x="828675" y="4267200"/>
            <a:ext cx="297180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التفاعل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والمشاركة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في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القاعة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الافتراضية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للكلية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5323" y="582979"/>
            <a:ext cx="7772400" cy="1470025"/>
          </a:xfrm>
        </p:spPr>
        <p:txBody>
          <a:bodyPr>
            <a:normAutofit/>
          </a:bodyPr>
          <a:lstStyle/>
          <a:p>
            <a:pPr algn="ctr" rtl="1"/>
            <a:r>
              <a:rPr lang="ar-SA" sz="2800" b="1" dirty="0">
                <a:latin typeface="Cairo" panose="020B0604020202020204" charset="-78"/>
                <a:cs typeface="Cairo" panose="020B0604020202020204" charset="-78"/>
              </a:rPr>
              <a:t>كيفية الدخول إلى نظام التعليم </a:t>
            </a:r>
            <a:r>
              <a:rPr lang="ar-SA" sz="2800" b="1" dirty="0" smtClean="0">
                <a:latin typeface="Cairo" panose="020B0604020202020204" charset="-78"/>
                <a:cs typeface="Cairo" panose="020B0604020202020204" charset="-78"/>
              </a:rPr>
              <a:t>الإلكتروني</a:t>
            </a:r>
            <a:r>
              <a:rPr lang="ar-JO" sz="2800" b="1" dirty="0" smtClean="0">
                <a:latin typeface="Cairo" panose="020B0604020202020204" charset="-78"/>
                <a:cs typeface="Cairo" panose="020B0604020202020204" charset="-78"/>
              </a:rPr>
              <a:t/>
            </a:r>
            <a:br>
              <a:rPr lang="ar-JO" sz="2800" b="1" dirty="0" smtClean="0">
                <a:latin typeface="Cairo" panose="020B0604020202020204" charset="-78"/>
                <a:cs typeface="Cairo" panose="020B0604020202020204" charset="-78"/>
              </a:rPr>
            </a:br>
            <a:r>
              <a:rPr lang="en-US" sz="2800" b="1" dirty="0" smtClean="0">
                <a:latin typeface="Cairo" panose="020B0604020202020204" charset="-78"/>
                <a:cs typeface="Cairo" panose="020B0604020202020204" charset="-78"/>
              </a:rPr>
              <a:t>(</a:t>
            </a:r>
            <a:r>
              <a:rPr lang="en-US" sz="2800" b="1" dirty="0">
                <a:latin typeface="Cairo" panose="020B0604020202020204" charset="-78"/>
                <a:cs typeface="Cairo" panose="020B0604020202020204" charset="-78"/>
              </a:rPr>
              <a:t>Moodle)</a:t>
            </a:r>
            <a:r>
              <a:rPr lang="en-US" sz="2800" dirty="0">
                <a:latin typeface="Cairo" panose="020B0604020202020204" charset="-78"/>
                <a:cs typeface="Cairo" panose="020B0604020202020204" charset="-78"/>
              </a:rPr>
              <a:t/>
            </a:r>
            <a:br>
              <a:rPr lang="en-US" sz="2800" dirty="0">
                <a:latin typeface="Cairo" panose="020B0604020202020204" charset="-78"/>
                <a:cs typeface="Cairo" panose="020B0604020202020204" charset="-78"/>
              </a:rPr>
            </a:br>
            <a:endParaRPr lang="en-US" sz="2800" dirty="0">
              <a:latin typeface="Cairo" panose="020B0604020202020204" charset="-78"/>
              <a:cs typeface="Cairo" panose="020B0604020202020204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6577" y="2074984"/>
            <a:ext cx="9020906" cy="3754316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Low" rtl="1">
              <a:buFont typeface="Wingdings" panose="05000000000000000000" pitchFamily="2" charset="2"/>
              <a:buChar char="§"/>
            </a:pPr>
            <a:r>
              <a:rPr lang="ar-SA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الانتقال إلى البوابة   </a:t>
            </a:r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عبر متصفح الإنترنت</a:t>
            </a:r>
            <a:r>
              <a:rPr lang="en-US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.</a:t>
            </a:r>
          </a:p>
          <a:p>
            <a:pPr algn="justLow" rtl="1"/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قم بزيارة موقع جامعة البلقاء التطبيقية         </a:t>
            </a:r>
            <a:r>
              <a:rPr lang="en-US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www.bau.edu.jo</a:t>
            </a:r>
            <a:endParaRPr lang="en-US" sz="2000" dirty="0">
              <a:solidFill>
                <a:srgbClr val="002060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marL="342900" lvl="0" indent="-342900" algn="justLow" rtl="1">
              <a:buFont typeface="Wingdings" panose="05000000000000000000" pitchFamily="2" charset="2"/>
              <a:buChar char="§"/>
            </a:pPr>
            <a:r>
              <a:rPr lang="ar-SA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الانتقال إلى بوابة الطالب  </a:t>
            </a:r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من القائمة الرئيسية للموقع</a:t>
            </a:r>
            <a:r>
              <a:rPr lang="en-US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.</a:t>
            </a:r>
          </a:p>
          <a:p>
            <a:pPr marL="342900" lvl="0" indent="-342900" algn="justLow" rtl="1">
              <a:buFont typeface="Wingdings" panose="05000000000000000000" pitchFamily="2" charset="2"/>
              <a:buChar char="§"/>
            </a:pPr>
            <a:r>
              <a:rPr lang="ar-SA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الدخول إلى التعليم الإلكتروني   </a:t>
            </a:r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من قائمة الخدمات المتاحة </a:t>
            </a:r>
            <a:r>
              <a:rPr lang="ar-JO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 ثم اختيار كليات المركز اذا كنت من طلاب المركز او اختار اسم كليتك اذا كنت طالب من الكليات الخارجية للجامعة</a:t>
            </a:r>
            <a:endParaRPr lang="en-US" sz="2000" dirty="0">
              <a:solidFill>
                <a:srgbClr val="0070C0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marL="342900" lvl="0" indent="-342900" algn="justLow" rtl="1">
              <a:buFont typeface="Wingdings" panose="05000000000000000000" pitchFamily="2" charset="2"/>
              <a:buChar char="§"/>
            </a:pPr>
            <a:r>
              <a:rPr lang="ar-SA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إدخال البريد الالكتروني </a:t>
            </a:r>
            <a:endParaRPr lang="en-US" sz="2000" dirty="0">
              <a:solidFill>
                <a:srgbClr val="002060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algn="justLow" rtl="1"/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اكتب بريدك الجامعي الكامل </a:t>
            </a:r>
            <a:r>
              <a:rPr lang="ar-SA" sz="2000" dirty="0" smtClean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مثال</a:t>
            </a:r>
            <a:r>
              <a:rPr lang="en-US" sz="2000" dirty="0" smtClean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 </a:t>
            </a:r>
            <a:r>
              <a:rPr lang="en-US" sz="2000" u="sng" dirty="0" smtClean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  <a:hlinkClick r:id="rId2"/>
              </a:rPr>
              <a:t>3201900000@std.bau.edu.jo</a:t>
            </a:r>
            <a:r>
              <a:rPr lang="en-US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) </a:t>
            </a:r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)     </a:t>
            </a:r>
            <a:endParaRPr lang="en-US" sz="2000" dirty="0">
              <a:solidFill>
                <a:srgbClr val="0070C0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marL="342900" lvl="0" indent="-342900" algn="justLow" rtl="1">
              <a:buFont typeface="Wingdings" panose="05000000000000000000" pitchFamily="2" charset="2"/>
              <a:buChar char="§"/>
            </a:pPr>
            <a:r>
              <a:rPr lang="ar-SA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إدخال كلمة المرور</a:t>
            </a:r>
            <a:r>
              <a:rPr lang="en-US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:</a:t>
            </a:r>
            <a:endParaRPr lang="en-US" sz="2000" dirty="0">
              <a:solidFill>
                <a:srgbClr val="002060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algn="justLow" rtl="1"/>
            <a:r>
              <a:rPr lang="ar-SA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اكتب كلمة المرور الخاصة بك والتي تكون بالعادة رقمك الوطني او رقم جواز السفر اذا كنت طالب غير اردني واضغط </a:t>
            </a:r>
            <a:r>
              <a:rPr lang="en-US" sz="2000" b="1" dirty="0">
                <a:solidFill>
                  <a:srgbClr val="002060"/>
                </a:solidFill>
                <a:latin typeface="Cairo" panose="020B0604020202020204" charset="-78"/>
                <a:cs typeface="Cairo" panose="020B0604020202020204" charset="-78"/>
              </a:rPr>
              <a:t>Sign In</a:t>
            </a:r>
            <a:r>
              <a:rPr lang="en-US" sz="2000" dirty="0">
                <a:solidFill>
                  <a:srgbClr val="0070C0"/>
                </a:solidFill>
                <a:latin typeface="Cairo" panose="020B0604020202020204" charset="-78"/>
                <a:cs typeface="Cairo" panose="020B0604020202020204" charset="-78"/>
              </a:rPr>
              <a:t>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336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2312377" y="1209004"/>
            <a:ext cx="6145823" cy="76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خطوات الانضمام باستخدام رمز المادة 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(Team Code)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6581" y="2602523"/>
            <a:ext cx="9926516" cy="2373923"/>
          </a:xfrm>
        </p:spPr>
        <p:txBody>
          <a:bodyPr>
            <a:normAutofit lnSpcReduction="10000"/>
          </a:bodyPr>
          <a:lstStyle/>
          <a:p>
            <a:pPr marL="342900" lvl="0" indent="-34290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افتح تطبيق </a:t>
            </a:r>
            <a:r>
              <a:rPr lang="en-US" altLang="en-US" sz="2000" b="1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Microsoft Teams</a:t>
            </a:r>
            <a:r>
              <a:rPr lang="en-US" altLang="en-US" sz="2000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ar-SA" altLang="en-US" sz="2000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 </a:t>
            </a: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وسجل الدخول باستخدام بريدك الجامعي </a:t>
            </a:r>
            <a:r>
              <a:rPr lang="en-US" altLang="en-US" sz="2000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(@std.bau.edu.jo</a:t>
            </a:r>
            <a:r>
              <a:rPr lang="en-US" altLang="en-US" sz="2000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).</a:t>
            </a:r>
          </a:p>
          <a:p>
            <a:pPr marL="342900" lvl="0" indent="-34290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اضغط على تبويب </a:t>
            </a:r>
            <a:r>
              <a:rPr lang="ar-SA" altLang="en-US" sz="2000" b="1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الفرق</a:t>
            </a:r>
            <a:r>
              <a:rPr lang="en-US" altLang="en-US" sz="2000" b="1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(</a:t>
            </a:r>
            <a:r>
              <a:rPr lang="en-US" altLang="en-US" sz="2000" b="1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Teams</a:t>
            </a:r>
            <a:r>
              <a:rPr lang="en-US" altLang="en-US" sz="2000" b="1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)</a:t>
            </a:r>
            <a:r>
              <a:rPr lang="en-US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في القائمة الجانبية</a:t>
            </a:r>
            <a:r>
              <a:rPr lang="en-US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.</a:t>
            </a:r>
          </a:p>
          <a:p>
            <a:pPr marL="342900" lvl="0" indent="-34290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اضغط على خيار  </a:t>
            </a:r>
            <a:r>
              <a:rPr lang="en-US" altLang="en-US" sz="2000" b="1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Join or create a </a:t>
            </a:r>
            <a:r>
              <a:rPr lang="en-US" altLang="en-US" sz="2000" b="1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team</a:t>
            </a:r>
            <a:r>
              <a:rPr lang="ar-JO" altLang="en-US" sz="2000" b="1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en-US" altLang="en-US" sz="2000" b="1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en-US" altLang="en-US" sz="2000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الانضمام  أو إنشاء فريق الموجود أعلى الشاشة</a:t>
            </a:r>
            <a:r>
              <a:rPr lang="en-US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.</a:t>
            </a:r>
          </a:p>
          <a:p>
            <a:pPr marL="342900" lvl="0" indent="-34290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ابحث عن مربع </a:t>
            </a:r>
            <a:r>
              <a:rPr lang="en-US" altLang="en-US" sz="2000" b="1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Join a team with a </a:t>
            </a:r>
            <a:r>
              <a:rPr lang="en-US" altLang="en-US" sz="2000" b="1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code</a:t>
            </a:r>
            <a:r>
              <a:rPr lang="ar-JO" altLang="en-US" sz="2000" b="1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en-US" altLang="en-US" sz="2000" b="1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en-US" altLang="en-US" sz="2000" dirty="0" smtClean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 </a:t>
            </a: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الانضمام إلى فريق باستخدام رمز</a:t>
            </a:r>
            <a:r>
              <a:rPr lang="en-US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.</a:t>
            </a:r>
          </a:p>
          <a:p>
            <a:pPr marL="342900" lvl="0" indent="-34290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أدخل الكود المكون من 7 خانات تقريباً (المزود من مدرس المادة في </a:t>
            </a:r>
            <a:r>
              <a:rPr lang="ar-JO" altLang="en-US" sz="2000" dirty="0" smtClean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ال</a:t>
            </a:r>
            <a:r>
              <a:rPr lang="ar-SA" altLang="en-US" sz="2000" dirty="0" smtClean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جامعة) </a:t>
            </a:r>
            <a:r>
              <a:rPr lang="ar-SA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واضغط </a:t>
            </a:r>
            <a:r>
              <a:rPr lang="en-US" altLang="en-US" sz="2000" b="1" dirty="0">
                <a:solidFill>
                  <a:srgbClr val="00206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Join</a:t>
            </a:r>
            <a:r>
              <a:rPr lang="en-US" altLang="en-US" sz="2000" dirty="0">
                <a:solidFill>
                  <a:srgbClr val="0070C0"/>
                </a:solidFill>
                <a:latin typeface="Cairo" panose="020B0604020202020204" charset="-78"/>
                <a:ea typeface="Times New Roman" panose="02020603050405020304" pitchFamily="18" charset="0"/>
                <a:cs typeface="Cairo" panose="020B0604020202020204" charset="-78"/>
              </a:rPr>
              <a:t>.</a:t>
            </a:r>
            <a:endParaRPr lang="en-US" sz="2000" dirty="0">
              <a:solidFill>
                <a:srgbClr val="0070C0"/>
              </a:solidFill>
              <a:latin typeface="Cairo" panose="020B0604020202020204" charset="-78"/>
              <a:cs typeface="Cairo" panose="020B060402020202020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72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/>
          <p:nvPr/>
        </p:nvSpPr>
        <p:spPr>
          <a:xfrm>
            <a:off x="609600" y="2670869"/>
            <a:ext cx="4602509" cy="2754510"/>
          </a:xfrm>
          <a:prstGeom prst="roundRect">
            <a:avLst>
              <a:gd name="adj" fmla="val 5532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5593109" y="1900237"/>
            <a:ext cx="5989290" cy="1304925"/>
          </a:xfrm>
          <a:prstGeom prst="roundRect">
            <a:avLst>
              <a:gd name="adj" fmla="val 1021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5593109" y="3395662"/>
            <a:ext cx="5989290" cy="1304925"/>
          </a:xfrm>
          <a:prstGeom prst="roundRect">
            <a:avLst>
              <a:gd name="adj" fmla="val 1021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11534775" y="1900237"/>
            <a:ext cx="47625" cy="13049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11534775" y="3395662"/>
            <a:ext cx="47625" cy="130492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975669"/>
            <a:ext cx="3992909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63300" y="2181225"/>
            <a:ext cx="180975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1875" y="3676650"/>
            <a:ext cx="1524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5"/>
          <p:cNvSpPr txBox="1"/>
          <p:nvPr/>
        </p:nvSpPr>
        <p:spPr>
          <a:xfrm>
            <a:off x="514350" y="533400"/>
            <a:ext cx="11068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تفاصيل تسجيل الدخول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-39052" y="857250"/>
            <a:ext cx="1162145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كيفية الدخول بالحساب الجامعي لجامعة البلقاء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614742" y="3509069"/>
            <a:ext cx="429256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تنبيه مهم للطلاب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819150" y="4023419"/>
            <a:ext cx="4088159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في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حال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فقدان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كلمة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المرور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أو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وجود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مشكلة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بالحساب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،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يرجى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التواصل</a:t>
            </a:r>
            <a:r>
              <a:rPr lang="en-US" sz="1350" b="0" i="0" u="none" strike="noStrike" cap="none" dirty="0" smtClean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مع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ar-JO" sz="1350" b="0" i="0" u="none" strike="noStrike" cap="none" dirty="0" smtClean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مركز تكنولوجيا التعلم والتعليم</a:t>
            </a:r>
            <a:r>
              <a:rPr lang="en-US" sz="1350" b="0" i="0" u="none" strike="noStrike" cap="none" dirty="0" smtClean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34" name="Google Shape;134;p15"/>
          <p:cNvSpPr txBox="1"/>
          <p:nvPr/>
        </p:nvSpPr>
        <p:spPr>
          <a:xfrm>
            <a:off x="5688359" y="2500312"/>
            <a:ext cx="5655915" cy="63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يتكون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البريد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الرقم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الجامعي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للطالب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متبوعاً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بنطاق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الجامعة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: </a:t>
            </a:r>
            <a:r>
              <a:rPr lang="en-US" sz="1350" b="1" i="0" u="none" strike="noStrike" cap="none" dirty="0" smtClean="0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@</a:t>
            </a:r>
            <a:r>
              <a:rPr lang="en-US" sz="1350" b="1" i="0" u="none" strike="noStrike" cap="none" dirty="0" err="1" smtClean="0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std.bau.edu.jo</a:t>
            </a:r>
            <a:r>
              <a:rPr lang="en-US" b="1" dirty="0" err="1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الرقم_الجامعي</a:t>
            </a:r>
            <a:endParaRPr dirty="0"/>
          </a:p>
        </p:txBody>
      </p:sp>
      <p:sp>
        <p:nvSpPr>
          <p:cNvPr id="135" name="Google Shape;135;p15"/>
          <p:cNvSpPr txBox="1"/>
          <p:nvPr/>
        </p:nvSpPr>
        <p:spPr>
          <a:xfrm>
            <a:off x="5688359" y="3995737"/>
            <a:ext cx="5655915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استخدم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كلمة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السر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المس</a:t>
            </a:r>
            <a:r>
              <a:rPr lang="ar-JO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</a:t>
            </a:r>
            <a:r>
              <a:rPr lang="en-US" sz="1350" b="0" i="0" u="none" strike="noStrike" cap="none" dirty="0" err="1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لمة</a:t>
            </a: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**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مركز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الحاسوب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ar-JO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او </a:t>
            </a: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ar-JO" sz="1350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مركز التعلم والتعليم</a:t>
            </a: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** 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(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تكون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ar-JO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عادة بالرمز  </a:t>
            </a: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 </a:t>
            </a:r>
            <a:r>
              <a:rPr lang="en-US" sz="1350" b="0" i="0" u="none" strike="noStrike" cap="none" dirty="0" err="1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Bau</a:t>
            </a: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@**** </a:t>
            </a:r>
            <a:r>
              <a:rPr lang="ar-JO" sz="1350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موجودة على بوابة الطالب </a:t>
            </a:r>
            <a:endParaRPr dirty="0"/>
          </a:p>
        </p:txBody>
      </p:sp>
      <p:sp>
        <p:nvSpPr>
          <p:cNvPr id="136" name="Google Shape;136;p15"/>
          <p:cNvSpPr txBox="1"/>
          <p:nvPr/>
        </p:nvSpPr>
        <p:spPr>
          <a:xfrm>
            <a:off x="5688359" y="5491162"/>
            <a:ext cx="565591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37" name="Google Shape;137;p15"/>
          <p:cNvSpPr txBox="1"/>
          <p:nvPr/>
        </p:nvSpPr>
        <p:spPr>
          <a:xfrm>
            <a:off x="8017668" y="2090737"/>
            <a:ext cx="305038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 err="1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صيغة</a:t>
            </a:r>
            <a:r>
              <a:rPr lang="en-US" sz="150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البريد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الإلكتروني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الجامعي</a:t>
            </a:r>
            <a:endParaRPr dirty="0"/>
          </a:p>
        </p:txBody>
      </p:sp>
      <p:sp>
        <p:nvSpPr>
          <p:cNvPr id="138" name="Google Shape;138;p15"/>
          <p:cNvSpPr txBox="1"/>
          <p:nvPr/>
        </p:nvSpPr>
        <p:spPr>
          <a:xfrm>
            <a:off x="8896350" y="3586162"/>
            <a:ext cx="22002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 err="1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كلمة</a:t>
            </a:r>
            <a:r>
              <a:rPr lang="en-US" sz="150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المرور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المعتمدة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5543550" y="232886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5543550" y="314801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5543550" y="396716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5543550" y="510063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7450" y="2238375"/>
            <a:ext cx="531495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6425" y="2257425"/>
            <a:ext cx="206692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 txBox="1"/>
          <p:nvPr/>
        </p:nvSpPr>
        <p:spPr>
          <a:xfrm>
            <a:off x="514350" y="533400"/>
            <a:ext cx="11068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خطوات عملية بالصور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-39052" y="857250"/>
            <a:ext cx="11621452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كيفية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الانضمام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إلى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المادة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باستخدام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الرمز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(Code)</a:t>
            </a:r>
            <a:endParaRPr dirty="0"/>
          </a:p>
        </p:txBody>
      </p:sp>
      <p:sp>
        <p:nvSpPr>
          <p:cNvPr id="152" name="Google Shape;152;p16"/>
          <p:cNvSpPr txBox="1"/>
          <p:nvPr/>
        </p:nvSpPr>
        <p:spPr>
          <a:xfrm>
            <a:off x="5400675" y="2328862"/>
            <a:ext cx="6286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1</a:t>
            </a:r>
            <a:endParaRPr/>
          </a:p>
        </p:txBody>
      </p:sp>
      <p:sp>
        <p:nvSpPr>
          <p:cNvPr id="153" name="Google Shape;153;p16"/>
          <p:cNvSpPr txBox="1"/>
          <p:nvPr/>
        </p:nvSpPr>
        <p:spPr>
          <a:xfrm>
            <a:off x="5400675" y="3148012"/>
            <a:ext cx="6286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2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5400675" y="3967162"/>
            <a:ext cx="6286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3</a:t>
            </a:r>
            <a:endParaRPr/>
          </a:p>
        </p:txBody>
      </p:sp>
      <p:sp>
        <p:nvSpPr>
          <p:cNvPr id="155" name="Google Shape;155;p16"/>
          <p:cNvSpPr txBox="1"/>
          <p:nvPr/>
        </p:nvSpPr>
        <p:spPr>
          <a:xfrm>
            <a:off x="5400675" y="5100637"/>
            <a:ext cx="6286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4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1450657" y="2328862"/>
            <a:ext cx="394049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فتح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قائمة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Teams</a:t>
            </a:r>
            <a:endParaRPr dirty="0"/>
          </a:p>
        </p:txBody>
      </p:sp>
      <p:sp>
        <p:nvSpPr>
          <p:cNvPr id="157" name="Google Shape;157;p16"/>
          <p:cNvSpPr txBox="1"/>
          <p:nvPr/>
        </p:nvSpPr>
        <p:spPr>
          <a:xfrm>
            <a:off x="1638300" y="2681287"/>
            <a:ext cx="37528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اضغط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على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أيقونة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الفرق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(Teams)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في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القائمة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الجانبية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58" name="Google Shape;158;p16"/>
          <p:cNvSpPr txBox="1"/>
          <p:nvPr/>
        </p:nvSpPr>
        <p:spPr>
          <a:xfrm>
            <a:off x="1420653" y="3148012"/>
            <a:ext cx="397049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خيار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Join or create a team</a:t>
            </a:r>
            <a:endParaRPr dirty="0"/>
          </a:p>
        </p:txBody>
      </p:sp>
      <p:sp>
        <p:nvSpPr>
          <p:cNvPr id="159" name="Google Shape;159;p16"/>
          <p:cNvSpPr txBox="1"/>
          <p:nvPr/>
        </p:nvSpPr>
        <p:spPr>
          <a:xfrm>
            <a:off x="1609725" y="3500437"/>
            <a:ext cx="378142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انقر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زر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الانضمام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أو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إنشاء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فريق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بالجهة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العلوية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للشاشة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60" name="Google Shape;160;p16"/>
          <p:cNvSpPr txBox="1"/>
          <p:nvPr/>
        </p:nvSpPr>
        <p:spPr>
          <a:xfrm>
            <a:off x="270509" y="3967162"/>
            <a:ext cx="512064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مربع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الرمز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(Join with a code)</a:t>
            </a:r>
            <a:endParaRPr dirty="0"/>
          </a:p>
        </p:txBody>
      </p:sp>
      <p:sp>
        <p:nvSpPr>
          <p:cNvPr id="161" name="Google Shape;161;p16"/>
          <p:cNvSpPr txBox="1"/>
          <p:nvPr/>
        </p:nvSpPr>
        <p:spPr>
          <a:xfrm>
            <a:off x="514350" y="4319587"/>
            <a:ext cx="48768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ادخل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الكود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المكون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7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خانات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والمكتوب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على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منصة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**online.bau.edu.jo</a:t>
            </a:r>
            <a:r>
              <a:rPr lang="en-US" sz="1350" b="0" i="0" u="none" strike="noStrike" cap="none" dirty="0" smtClean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**</a:t>
            </a:r>
            <a:endParaRPr dirty="0"/>
          </a:p>
        </p:txBody>
      </p:sp>
      <p:sp>
        <p:nvSpPr>
          <p:cNvPr id="162" name="Google Shape;162;p16"/>
          <p:cNvSpPr txBox="1"/>
          <p:nvPr/>
        </p:nvSpPr>
        <p:spPr>
          <a:xfrm>
            <a:off x="1220628" y="5100637"/>
            <a:ext cx="417052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زر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Join Team</a:t>
            </a:r>
            <a:endParaRPr dirty="0"/>
          </a:p>
        </p:txBody>
      </p:sp>
      <p:sp>
        <p:nvSpPr>
          <p:cNvPr id="163" name="Google Shape;163;p16"/>
          <p:cNvSpPr txBox="1"/>
          <p:nvPr/>
        </p:nvSpPr>
        <p:spPr>
          <a:xfrm>
            <a:off x="1419225" y="5453062"/>
            <a:ext cx="397192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اضغط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تأكيد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لتصبح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عضواً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فورياً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في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شعبة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المادة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الدراسية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/>
          <p:nvPr/>
        </p:nvSpPr>
        <p:spPr>
          <a:xfrm>
            <a:off x="6296025" y="2071687"/>
            <a:ext cx="5286375" cy="108585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6296025" y="3348037"/>
            <a:ext cx="5286375" cy="1400175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6296025" y="4938712"/>
            <a:ext cx="5286375" cy="108585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11544300" y="2071687"/>
            <a:ext cx="38100" cy="108585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11544300" y="3348037"/>
            <a:ext cx="38100" cy="140017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11544300" y="4938712"/>
            <a:ext cx="38100" cy="10858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333625"/>
            <a:ext cx="530542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" y="2343150"/>
            <a:ext cx="5286375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7"/>
          <p:cNvSpPr txBox="1"/>
          <p:nvPr/>
        </p:nvSpPr>
        <p:spPr>
          <a:xfrm>
            <a:off x="514350" y="533400"/>
            <a:ext cx="11068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بدء المحاضرة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-39052" y="857250"/>
            <a:ext cx="1162145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كيفية التواجد في القاعة الافتراضية</a:t>
            </a: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6143148" y="2262187"/>
            <a:ext cx="521065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.1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القناة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العامة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(General Channel)</a:t>
            </a:r>
            <a:endParaRPr dirty="0"/>
          </a:p>
        </p:txBody>
      </p:sp>
      <p:sp>
        <p:nvSpPr>
          <p:cNvPr id="179" name="Google Shape;179;p17"/>
          <p:cNvSpPr txBox="1"/>
          <p:nvPr/>
        </p:nvSpPr>
        <p:spPr>
          <a:xfrm>
            <a:off x="6391275" y="2652712"/>
            <a:ext cx="496252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افتح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فريق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المادة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واذهب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للقناة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الرئيسية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المسؤولة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الاجتماعات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80" name="Google Shape;180;p17"/>
          <p:cNvSpPr txBox="1"/>
          <p:nvPr/>
        </p:nvSpPr>
        <p:spPr>
          <a:xfrm>
            <a:off x="6143148" y="3538537"/>
            <a:ext cx="521065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.2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شريط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الاجتماع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النشط</a:t>
            </a:r>
            <a:endParaRPr dirty="0"/>
          </a:p>
        </p:txBody>
      </p:sp>
      <p:sp>
        <p:nvSpPr>
          <p:cNvPr id="181" name="Google Shape;181;p17"/>
          <p:cNvSpPr txBox="1"/>
          <p:nvPr/>
        </p:nvSpPr>
        <p:spPr>
          <a:xfrm>
            <a:off x="6391275" y="3929062"/>
            <a:ext cx="49625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عند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بدء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مدرس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المادة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بالبث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،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سيظهر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إشعار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أزرق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يحتوي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على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أيقونة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الكاميرا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182" name="Google Shape;182;p17"/>
          <p:cNvSpPr txBox="1"/>
          <p:nvPr/>
        </p:nvSpPr>
        <p:spPr>
          <a:xfrm>
            <a:off x="6143148" y="5129212"/>
            <a:ext cx="521065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smtClean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.3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ضبط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الصوت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والكاميرا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ثم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الانضمام</a:t>
            </a:r>
            <a:endParaRPr dirty="0"/>
          </a:p>
        </p:txBody>
      </p:sp>
      <p:sp>
        <p:nvSpPr>
          <p:cNvPr id="183" name="Google Shape;183;p17"/>
          <p:cNvSpPr txBox="1"/>
          <p:nvPr/>
        </p:nvSpPr>
        <p:spPr>
          <a:xfrm>
            <a:off x="6391275" y="5519737"/>
            <a:ext cx="496252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قم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بإغلاق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الميكروفون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أولاً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تجنباً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للتشويش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،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ثم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اضغط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على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زر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 Join Now.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/>
          <p:nvPr/>
        </p:nvSpPr>
        <p:spPr>
          <a:xfrm>
            <a:off x="8982075" y="2824162"/>
            <a:ext cx="2600325" cy="2181225"/>
          </a:xfrm>
          <a:prstGeom prst="roundRect">
            <a:avLst>
              <a:gd name="adj" fmla="val 698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6191250" y="2824162"/>
            <a:ext cx="2600325" cy="2181225"/>
          </a:xfrm>
          <a:prstGeom prst="roundRect">
            <a:avLst>
              <a:gd name="adj" fmla="val 698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3400425" y="2824162"/>
            <a:ext cx="2600325" cy="2181225"/>
          </a:xfrm>
          <a:prstGeom prst="roundRect">
            <a:avLst>
              <a:gd name="adj" fmla="val 698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609600" y="2824162"/>
            <a:ext cx="2600325" cy="2181225"/>
          </a:xfrm>
          <a:prstGeom prst="roundRect">
            <a:avLst>
              <a:gd name="adj" fmla="val 6986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44225" y="3100387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3400" y="3100387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62575" y="3100387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71750" y="3100387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34712" y="3214687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67700" y="321468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53062" y="3214687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71762" y="3214687"/>
            <a:ext cx="2190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8"/>
          <p:cNvSpPr txBox="1"/>
          <p:nvPr/>
        </p:nvSpPr>
        <p:spPr>
          <a:xfrm>
            <a:off x="514350" y="973017"/>
            <a:ext cx="110680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أدوات</a:t>
            </a:r>
            <a:r>
              <a:rPr lang="en-US" sz="1200" b="1" i="0" u="none" strike="noStrike" cap="none" dirty="0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1" i="0" u="none" strike="noStrike" cap="none" dirty="0" err="1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التفاعل</a:t>
            </a:r>
            <a:endParaRPr dirty="0"/>
          </a:p>
        </p:txBody>
      </p:sp>
      <p:sp>
        <p:nvSpPr>
          <p:cNvPr id="201" name="Google Shape;201;p18"/>
          <p:cNvSpPr txBox="1"/>
          <p:nvPr/>
        </p:nvSpPr>
        <p:spPr>
          <a:xfrm>
            <a:off x="-39052" y="1384789"/>
            <a:ext cx="1162145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شريط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أدوات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المحاضرة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أثناء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البث</a:t>
            </a:r>
            <a:endParaRPr dirty="0"/>
          </a:p>
        </p:txBody>
      </p:sp>
      <p:sp>
        <p:nvSpPr>
          <p:cNvPr id="202" name="Google Shape;202;p18"/>
          <p:cNvSpPr txBox="1"/>
          <p:nvPr/>
        </p:nvSpPr>
        <p:spPr>
          <a:xfrm>
            <a:off x="8993028" y="3671887"/>
            <a:ext cx="2370296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كتم الميكروفون</a:t>
            </a:r>
            <a:endParaRPr/>
          </a:p>
        </p:txBody>
      </p:sp>
      <p:sp>
        <p:nvSpPr>
          <p:cNvPr id="203" name="Google Shape;203;p18"/>
          <p:cNvSpPr txBox="1"/>
          <p:nvPr/>
        </p:nvSpPr>
        <p:spPr>
          <a:xfrm>
            <a:off x="9105900" y="4100512"/>
            <a:ext cx="22574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إبقاء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اللاقط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مغلقاً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والفتح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عند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الاستئذان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فقط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204" name="Google Shape;204;p18"/>
          <p:cNvSpPr txBox="1"/>
          <p:nvPr/>
        </p:nvSpPr>
        <p:spPr>
          <a:xfrm>
            <a:off x="6202203" y="3671887"/>
            <a:ext cx="2370296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خاصية رفع اليد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6315075" y="4100512"/>
            <a:ext cx="22574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استئذان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دكتور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المادة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قبل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إلقاء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المداخلة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206" name="Google Shape;206;p18"/>
          <p:cNvSpPr txBox="1"/>
          <p:nvPr/>
        </p:nvSpPr>
        <p:spPr>
          <a:xfrm>
            <a:off x="3411378" y="3671887"/>
            <a:ext cx="2370296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مربع المحادثة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3524250" y="4100512"/>
            <a:ext cx="22574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كتابة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الأسئلة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المباشرة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والملاحظات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المكتوبة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208" name="Google Shape;208;p18"/>
          <p:cNvSpPr txBox="1"/>
          <p:nvPr/>
        </p:nvSpPr>
        <p:spPr>
          <a:xfrm>
            <a:off x="620553" y="3671887"/>
            <a:ext cx="2370296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مشاركة الشاشة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733425" y="4100512"/>
            <a:ext cx="22574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عرض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الأبحاث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والمشاريع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للزملاء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والدكتور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"/>
          <p:cNvSpPr/>
          <p:nvPr/>
        </p:nvSpPr>
        <p:spPr>
          <a:xfrm>
            <a:off x="8127950" y="2776537"/>
            <a:ext cx="3454449" cy="2276475"/>
          </a:xfrm>
          <a:prstGeom prst="roundRect">
            <a:avLst>
              <a:gd name="adj" fmla="val 6694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4368700" y="2776537"/>
            <a:ext cx="3454449" cy="2276475"/>
          </a:xfrm>
          <a:prstGeom prst="roundRect">
            <a:avLst>
              <a:gd name="adj" fmla="val 6694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609451" y="2490787"/>
            <a:ext cx="3454449" cy="2847975"/>
          </a:xfrm>
          <a:prstGeom prst="roundRect">
            <a:avLst>
              <a:gd name="adj" fmla="val 535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 txBox="1"/>
          <p:nvPr/>
        </p:nvSpPr>
        <p:spPr>
          <a:xfrm>
            <a:off x="514350" y="1043355"/>
            <a:ext cx="110680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توصيات</a:t>
            </a:r>
            <a:r>
              <a:rPr lang="en-US" sz="1200" b="1" i="0" u="none" strike="noStrike" cap="none" dirty="0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1" i="0" u="none" strike="noStrike" cap="none" dirty="0" err="1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أكاديمية</a:t>
            </a:r>
            <a:endParaRPr dirty="0"/>
          </a:p>
        </p:txBody>
      </p:sp>
      <p:sp>
        <p:nvSpPr>
          <p:cNvPr id="218" name="Google Shape;218;p19"/>
          <p:cNvSpPr txBox="1"/>
          <p:nvPr/>
        </p:nvSpPr>
        <p:spPr>
          <a:xfrm>
            <a:off x="-39052" y="1481505"/>
            <a:ext cx="1162145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نصائح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لضمان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أداء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مميز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في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التعليم</a:t>
            </a:r>
            <a:r>
              <a:rPr lang="en-US" sz="2700" b="1" i="0" u="none" strike="noStrike" cap="none" dirty="0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2700" b="1" i="0" u="none" strike="noStrike" cap="none" dirty="0" err="1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الإلكتروني</a:t>
            </a:r>
            <a:endParaRPr dirty="0"/>
          </a:p>
        </p:txBody>
      </p:sp>
      <p:sp>
        <p:nvSpPr>
          <p:cNvPr id="219" name="Google Shape;219;p19"/>
          <p:cNvSpPr txBox="1"/>
          <p:nvPr/>
        </p:nvSpPr>
        <p:spPr>
          <a:xfrm>
            <a:off x="8077144" y="3081337"/>
            <a:ext cx="3556062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5 دقائق</a:t>
            </a:r>
            <a:endParaRPr/>
          </a:p>
        </p:txBody>
      </p:sp>
      <p:sp>
        <p:nvSpPr>
          <p:cNvPr id="220" name="Google Shape;220;p19"/>
          <p:cNvSpPr txBox="1"/>
          <p:nvPr/>
        </p:nvSpPr>
        <p:spPr>
          <a:xfrm>
            <a:off x="8077144" y="3805237"/>
            <a:ext cx="3556062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الدخول المبكر</a:t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8077144" y="4176712"/>
            <a:ext cx="355606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التواجد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قبل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وقت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المحاضرة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للتحقق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من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جودة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الاتصال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222" name="Google Shape;222;p19"/>
          <p:cNvSpPr txBox="1"/>
          <p:nvPr/>
        </p:nvSpPr>
        <p:spPr>
          <a:xfrm>
            <a:off x="4317894" y="3081337"/>
            <a:ext cx="3556062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100%</a:t>
            </a:r>
            <a:endParaRPr/>
          </a:p>
        </p:txBody>
      </p:sp>
      <p:sp>
        <p:nvSpPr>
          <p:cNvPr id="223" name="Google Shape;223;p19"/>
          <p:cNvSpPr txBox="1"/>
          <p:nvPr/>
        </p:nvSpPr>
        <p:spPr>
          <a:xfrm>
            <a:off x="4317894" y="3805237"/>
            <a:ext cx="3556062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استعمال السماعات</a:t>
            </a:r>
            <a:endParaRPr/>
          </a:p>
        </p:txBody>
      </p:sp>
      <p:sp>
        <p:nvSpPr>
          <p:cNvPr id="224" name="Google Shape;224;p19"/>
          <p:cNvSpPr txBox="1"/>
          <p:nvPr/>
        </p:nvSpPr>
        <p:spPr>
          <a:xfrm>
            <a:off x="4317894" y="4176712"/>
            <a:ext cx="355606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استخدام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سماعة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أذن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لمنع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صدى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الصوت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والضوضاء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  <p:sp>
        <p:nvSpPr>
          <p:cNvPr id="225" name="Google Shape;225;p19"/>
          <p:cNvSpPr txBox="1"/>
          <p:nvPr/>
        </p:nvSpPr>
        <p:spPr>
          <a:xfrm>
            <a:off x="558644" y="2795587"/>
            <a:ext cx="355606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16A34A"/>
                </a:solidFill>
                <a:latin typeface="Cairo"/>
                <a:ea typeface="Cairo"/>
                <a:cs typeface="Cairo"/>
                <a:sym typeface="Cairo"/>
              </a:rPr>
              <a:t>iOS / Android</a:t>
            </a:r>
            <a:endParaRPr/>
          </a:p>
        </p:txBody>
      </p:sp>
      <p:sp>
        <p:nvSpPr>
          <p:cNvPr id="226" name="Google Shape;226;p19"/>
          <p:cNvSpPr txBox="1"/>
          <p:nvPr/>
        </p:nvSpPr>
        <p:spPr>
          <a:xfrm>
            <a:off x="558644" y="4090987"/>
            <a:ext cx="3556062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تطبيق الهاتف المحمول</a:t>
            </a:r>
            <a:endParaRPr/>
          </a:p>
        </p:txBody>
      </p:sp>
      <p:sp>
        <p:nvSpPr>
          <p:cNvPr id="227" name="Google Shape;227;p19"/>
          <p:cNvSpPr txBox="1"/>
          <p:nvPr/>
        </p:nvSpPr>
        <p:spPr>
          <a:xfrm>
            <a:off x="558644" y="4462462"/>
            <a:ext cx="355606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تنزيل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Teams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على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الهاتف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لمتابعة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التنبيهات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والواجبات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>
            <a:off x="3762375" y="4986337"/>
            <a:ext cx="4667250" cy="5619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 cap="flat" cmpd="sng">
            <a:solidFill>
              <a:srgbClr val="3341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2150" y="1309687"/>
            <a:ext cx="6477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81687" y="1462087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4800" y="5191125"/>
            <a:ext cx="1905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/>
          <p:nvPr/>
        </p:nvSpPr>
        <p:spPr>
          <a:xfrm>
            <a:off x="782835" y="2224087"/>
            <a:ext cx="10626328" cy="16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مع تمنياتنا لكم بفصل دراسي مليء بالتفوق والنجاح</a:t>
            </a:r>
            <a:endParaRPr/>
          </a:p>
        </p:txBody>
      </p:sp>
      <p:sp>
        <p:nvSpPr>
          <p:cNvPr id="238" name="Google Shape;238;p20"/>
          <p:cNvSpPr txBox="1"/>
          <p:nvPr/>
        </p:nvSpPr>
        <p:spPr>
          <a:xfrm>
            <a:off x="3609975" y="5110162"/>
            <a:ext cx="46672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إعداد</a:t>
            </a:r>
            <a:r>
              <a:rPr lang="en-US" sz="1350" b="1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: </a:t>
            </a:r>
            <a:r>
              <a:rPr lang="en-US" sz="1350" b="1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مركز</a:t>
            </a:r>
            <a:r>
              <a:rPr lang="en-US" sz="1350" b="1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1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تكنولوجيا</a:t>
            </a:r>
            <a:r>
              <a:rPr lang="en-US" sz="1350" b="1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ar-JO" sz="1350" b="1" i="0" u="none" strike="noStrike" cap="none" dirty="0" smtClean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التعلم</a:t>
            </a:r>
            <a:r>
              <a:rPr lang="en-US" sz="1350" b="1" i="0" u="none" strike="noStrike" cap="none" dirty="0" smtClean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1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والتعليم</a:t>
            </a:r>
            <a:r>
              <a:rPr lang="en-US" sz="1350" b="1" i="0" u="none" strike="noStrike" cap="none" dirty="0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350" b="1" i="0" u="none" strike="noStrike" cap="none" dirty="0" err="1">
                <a:solidFill>
                  <a:srgbClr val="CBD5E1"/>
                </a:solidFill>
                <a:latin typeface="Cairo"/>
                <a:ea typeface="Cairo"/>
                <a:cs typeface="Cairo"/>
                <a:sym typeface="Cairo"/>
              </a:rPr>
              <a:t>الإلكتروني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72</TotalTime>
  <Words>595</Words>
  <Application>Microsoft Office PowerPoint</Application>
  <PresentationFormat>Widescreen</PresentationFormat>
  <Paragraphs>84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Cairo</vt:lpstr>
      <vt:lpstr>Wingdings 3</vt:lpstr>
      <vt:lpstr>Arial</vt:lpstr>
      <vt:lpstr>Times New Roman</vt:lpstr>
      <vt:lpstr>Century Gothic</vt:lpstr>
      <vt:lpstr>Calibri</vt:lpstr>
      <vt:lpstr>Wingdings</vt:lpstr>
      <vt:lpstr>Wisp</vt:lpstr>
      <vt:lpstr>PowerPoint Presentation</vt:lpstr>
      <vt:lpstr>PowerPoint Presentation</vt:lpstr>
      <vt:lpstr>PowerPoint Presentation</vt:lpstr>
      <vt:lpstr>كيفية الدخول إلى نظام التعليم الإلكتروني (Moodle) </vt:lpstr>
      <vt:lpstr>خطوات الانضمام باستخدام رمز المادة   (Team Code)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Saleem Arabyat</cp:lastModifiedBy>
  <cp:revision>9</cp:revision>
  <dcterms:modified xsi:type="dcterms:W3CDTF">2026-11-02T07:37:01Z</dcterms:modified>
</cp:coreProperties>
</file>