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6" r:id="rId5"/>
    <p:sldId id="271" r:id="rId6"/>
    <p:sldId id="260" r:id="rId7"/>
    <p:sldId id="268" r:id="rId8"/>
    <p:sldId id="269" r:id="rId9"/>
    <p:sldId id="270" r:id="rId10"/>
    <p:sldId id="272"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415" autoAdjust="0"/>
  </p:normalViewPr>
  <p:slideViewPr>
    <p:cSldViewPr snapToGrid="0" showGuides="1">
      <p:cViewPr varScale="1">
        <p:scale>
          <a:sx n="73" d="100"/>
          <a:sy n="73" d="100"/>
        </p:scale>
        <p:origin x="618" y="54"/>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11/5/2020</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11/5/2020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360483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4</a:t>
            </a:fld>
            <a:endParaRPr lang="en-US"/>
          </a:p>
        </p:txBody>
      </p:sp>
    </p:spTree>
    <p:extLst>
      <p:ext uri="{BB962C8B-B14F-4D97-AF65-F5344CB8AC3E}">
        <p14:creationId xmlns:p14="http://schemas.microsoft.com/office/powerpoint/2010/main" val="162062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5</a:t>
            </a:fld>
            <a:endParaRPr lang="en-US"/>
          </a:p>
        </p:txBody>
      </p:sp>
    </p:spTree>
    <p:extLst>
      <p:ext uri="{BB962C8B-B14F-4D97-AF65-F5344CB8AC3E}">
        <p14:creationId xmlns:p14="http://schemas.microsoft.com/office/powerpoint/2010/main" val="124197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6</a:t>
            </a:fld>
            <a:endParaRPr lang="en-US"/>
          </a:p>
        </p:txBody>
      </p:sp>
    </p:spTree>
    <p:extLst>
      <p:ext uri="{BB962C8B-B14F-4D97-AF65-F5344CB8AC3E}">
        <p14:creationId xmlns:p14="http://schemas.microsoft.com/office/powerpoint/2010/main" val="46567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11/5/2020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hasCustomPrompt="1"/>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hasCustomPrompt="1"/>
          </p:nvPr>
        </p:nvSpPr>
        <p:spPr>
          <a:xfrm>
            <a:off x="6347379" y="2586215"/>
            <a:ext cx="54812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hasCustomPrompt="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hasCustomPrompt="1"/>
          </p:nvPr>
        </p:nvSpPr>
        <p:spPr>
          <a:xfrm>
            <a:off x="363416" y="2586215"/>
            <a:ext cx="5481202"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hasCustomPrompt="1"/>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hasCustomPrompt="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hasCustomPrompt="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hasCustomPrompt="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hasCustomPrompt="1"/>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hasCustomPrompt="1"/>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hasCustomPrompt="1"/>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hasCustomPrompt="1"/>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11/5/2020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smtClean="0"/>
              <a:t>Click icon to add picture</a:t>
            </a:r>
            <a:endParaRPr lang="en-US" noProof="0"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11/5/2020</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noProof="0" smtClean="0"/>
              <a:t>Click to edit Master title style</a:t>
            </a:r>
            <a:endParaRPr lang="en-US" noProof="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hasCustomPrompt="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6557554" cy="6858000"/>
          </a:xfrm>
        </p:spPr>
      </p:pic>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6715431" y="1253301"/>
            <a:ext cx="5341586" cy="832077"/>
          </a:xfrm>
        </p:spPr>
        <p:txBody>
          <a:bodyPr>
            <a:normAutofit fontScale="90000"/>
          </a:bodyPr>
          <a:lstStyle/>
          <a:p>
            <a:pPr algn="ctr"/>
            <a:r>
              <a:rPr lang="ar-JO" sz="5000" u="sng" dirty="0">
                <a:latin typeface="Arabic Typesetting" panose="03020402040406030203" pitchFamily="66" charset="-78"/>
                <a:ea typeface="+mn-ea"/>
                <a:cs typeface="Arabic Typesetting" panose="03020402040406030203" pitchFamily="66" charset="-78"/>
              </a:rPr>
              <a:t>مقدمة و نظرة عامة </a:t>
            </a:r>
            <a:r>
              <a:rPr lang="ar-JO" sz="5000" dirty="0">
                <a:latin typeface="Arabic Typesetting" panose="03020402040406030203" pitchFamily="66" charset="-78"/>
                <a:ea typeface="+mn-ea"/>
                <a:cs typeface="Arabic Typesetting" panose="03020402040406030203" pitchFamily="66" charset="-78"/>
              </a:rPr>
              <a:t/>
            </a:r>
            <a:br>
              <a:rPr lang="ar-JO" sz="5000" dirty="0">
                <a:latin typeface="Arabic Typesetting" panose="03020402040406030203" pitchFamily="66" charset="-78"/>
                <a:ea typeface="+mn-ea"/>
                <a:cs typeface="Arabic Typesetting" panose="03020402040406030203" pitchFamily="66" charset="-78"/>
              </a:rPr>
            </a:br>
            <a:r>
              <a:rPr lang="ar-JO" sz="4400" dirty="0" smtClean="0">
                <a:latin typeface="Arabic Typesetting" panose="03020402040406030203" pitchFamily="66" charset="-78"/>
                <a:ea typeface="+mn-ea"/>
                <a:cs typeface="Arabic Typesetting" panose="03020402040406030203" pitchFamily="66" charset="-78"/>
              </a:rPr>
              <a:t>مشروع </a:t>
            </a:r>
            <a:r>
              <a:rPr lang="ar-JO" sz="4400" dirty="0">
                <a:latin typeface="Arabic Typesetting" panose="03020402040406030203" pitchFamily="66" charset="-78"/>
                <a:ea typeface="+mn-ea"/>
                <a:cs typeface="Arabic Typesetting" panose="03020402040406030203" pitchFamily="66" charset="-78"/>
              </a:rPr>
              <a:t>"التطوير المؤسسي والعمل الاجتماعي مع اللاجئين</a:t>
            </a:r>
            <a:r>
              <a:rPr lang="ar-JO" sz="2200" dirty="0"/>
              <a:t>"</a:t>
            </a:r>
            <a:endParaRPr lang="en-IN" sz="2200" dirty="0"/>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715431" y="3649028"/>
            <a:ext cx="1420176" cy="1487261"/>
          </a:xfrm>
          <a:prstGeom prst="rect">
            <a:avLst/>
          </a:prstGeom>
        </p:spPr>
      </p:pic>
      <p:pic>
        <p:nvPicPr>
          <p:cNvPr id="7" name="Grafik 2"/>
          <p:cNvPicPr/>
          <p:nvPr/>
        </p:nvPicPr>
        <p:blipFill>
          <a:blip r:embed="rId5">
            <a:extLst>
              <a:ext uri="{28A0092B-C50C-407E-A947-70E740481C1C}">
                <a14:useLocalDpi xmlns:a14="http://schemas.microsoft.com/office/drawing/2010/main" val="0"/>
              </a:ext>
            </a:extLst>
          </a:blip>
          <a:srcRect/>
          <a:stretch>
            <a:fillRect/>
          </a:stretch>
        </p:blipFill>
        <p:spPr bwMode="auto">
          <a:xfrm>
            <a:off x="6836239" y="5454444"/>
            <a:ext cx="1519160" cy="1198906"/>
          </a:xfrm>
          <a:prstGeom prst="rect">
            <a:avLst/>
          </a:prstGeom>
          <a:noFill/>
          <a:ln>
            <a:noFill/>
          </a:ln>
          <a:extLst/>
        </p:spPr>
      </p:pic>
      <p:pic>
        <p:nvPicPr>
          <p:cNvPr id="8" name="Grafik 46"/>
          <p:cNvPicPr/>
          <p:nvPr/>
        </p:nvPicPr>
        <p:blipFill>
          <a:blip r:embed="rId6">
            <a:extLst>
              <a:ext uri="{28A0092B-C50C-407E-A947-70E740481C1C}">
                <a14:useLocalDpi xmlns:a14="http://schemas.microsoft.com/office/drawing/2010/main" val="0"/>
              </a:ext>
            </a:extLst>
          </a:blip>
          <a:srcRect l="21889" t="23090" r="29482" b="63577"/>
          <a:stretch>
            <a:fillRect/>
          </a:stretch>
        </p:blipFill>
        <p:spPr bwMode="auto">
          <a:xfrm>
            <a:off x="8355399" y="3544753"/>
            <a:ext cx="3543300" cy="704850"/>
          </a:xfrm>
          <a:prstGeom prst="rect">
            <a:avLst/>
          </a:prstGeom>
          <a:noFill/>
          <a:ln>
            <a:noFill/>
          </a:ln>
          <a:extLst/>
        </p:spPr>
      </p:pic>
      <p:pic>
        <p:nvPicPr>
          <p:cNvPr id="9" name="Grafik 7">
            <a:extLst>
              <a:ext uri="{FF2B5EF4-FFF2-40B4-BE49-F238E27FC236}">
                <a16:creationId xmlns:a16="http://schemas.microsoft.com/office/drawing/2014/main" id="{9ED3E0EA-6283-4138-AD91-AFA760C1027A}"/>
              </a:ext>
            </a:extLst>
          </p:cNvPr>
          <p:cNvPicPr>
            <a:picLocks noChangeAspect="1"/>
          </p:cNvPicPr>
          <p:nvPr/>
        </p:nvPicPr>
        <p:blipFill>
          <a:blip r:embed="rId7"/>
          <a:stretch>
            <a:fillRect/>
          </a:stretch>
        </p:blipFill>
        <p:spPr>
          <a:xfrm>
            <a:off x="8647136" y="5868807"/>
            <a:ext cx="3152775" cy="628650"/>
          </a:xfrm>
          <a:prstGeom prst="rect">
            <a:avLst/>
          </a:prstGeom>
        </p:spPr>
      </p:pic>
      <p:pic>
        <p:nvPicPr>
          <p:cNvPr id="10" name="Grafi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7136" y="4818135"/>
            <a:ext cx="3238500" cy="636308"/>
          </a:xfrm>
          <a:prstGeom prst="rect">
            <a:avLst/>
          </a:prstGeom>
        </p:spPr>
      </p:pic>
      <p:sp>
        <p:nvSpPr>
          <p:cNvPr id="11" name="Title 1">
            <a:extLst>
              <a:ext uri="{FF2B5EF4-FFF2-40B4-BE49-F238E27FC236}">
                <a16:creationId xmlns:a16="http://schemas.microsoft.com/office/drawing/2014/main" id="{B30359CD-8DFF-4AF2-B957-630ED2A60E8D}"/>
              </a:ext>
            </a:extLst>
          </p:cNvPr>
          <p:cNvSpPr txBox="1">
            <a:spLocks/>
          </p:cNvSpPr>
          <p:nvPr/>
        </p:nvSpPr>
        <p:spPr>
          <a:xfrm>
            <a:off x="6836239" y="2389824"/>
            <a:ext cx="4963672" cy="832077"/>
          </a:xfrm>
          <a:prstGeom prst="rect">
            <a:avLst/>
          </a:prstGeom>
        </p:spPr>
        <p:style>
          <a:lnRef idx="2">
            <a:schemeClr val="accent5"/>
          </a:lnRef>
          <a:fillRef idx="1">
            <a:schemeClr val="lt1"/>
          </a:fillRef>
          <a:effectRef idx="0">
            <a:schemeClr val="accent5"/>
          </a:effectRef>
          <a:fontRef idx="minor">
            <a:schemeClr val="dk1"/>
          </a:fontRef>
        </p:style>
        <p:txBody>
          <a:bodyPr vert="horz" lIns="0" tIns="0" rIns="0" bIns="0" rtlCol="0" anchor="b">
            <a:normAutofit/>
          </a:bodyPr>
          <a:lstStyle>
            <a:lvl1pPr algn="l" defTabSz="914400" rtl="0" eaLnBrk="1" latinLnBrk="0" hangingPunct="1">
              <a:lnSpc>
                <a:spcPct val="90000"/>
              </a:lnSpc>
              <a:spcBef>
                <a:spcPct val="0"/>
              </a:spcBef>
              <a:buNone/>
              <a:defRPr sz="4800" b="1" kern="1200" cap="all" baseline="0">
                <a:solidFill>
                  <a:schemeClr val="tx1"/>
                </a:solidFill>
                <a:latin typeface="+mj-lt"/>
                <a:ea typeface="+mj-ea"/>
                <a:cs typeface="+mj-cs"/>
              </a:defRPr>
            </a:lvl1pPr>
          </a:lstStyle>
          <a:p>
            <a:pPr algn="ctr"/>
            <a:r>
              <a:rPr lang="ar-JO" sz="2500" dirty="0" smtClean="0"/>
              <a:t>قسم العمل الأجتماعي</a:t>
            </a:r>
          </a:p>
          <a:p>
            <a:pPr algn="ctr"/>
            <a:endParaRPr lang="en-IN" sz="2200" dirty="0"/>
          </a:p>
        </p:txBody>
      </p:sp>
    </p:spTree>
    <p:extLst>
      <p:ext uri="{BB962C8B-B14F-4D97-AF65-F5344CB8AC3E}">
        <p14:creationId xmlns:p14="http://schemas.microsoft.com/office/powerpoint/2010/main" val="206440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6000" dirty="0">
                <a:latin typeface="Arabic Typesetting" panose="03020402040406030203" pitchFamily="66" charset="-78"/>
                <a:ea typeface="+mn-ea"/>
                <a:cs typeface="Arabic Typesetting" panose="03020402040406030203" pitchFamily="66" charset="-78"/>
              </a:rPr>
              <a:t>التعارف</a:t>
            </a:r>
            <a:r>
              <a:rPr lang="ar-JO" sz="4000" dirty="0">
                <a:latin typeface="Arabic Typesetting" panose="03020402040406030203" pitchFamily="66" charset="-78"/>
                <a:ea typeface="+mn-ea"/>
                <a:cs typeface="Arabic Typesetting" panose="03020402040406030203" pitchFamily="66" charset="-78"/>
              </a:rPr>
              <a:t>  </a:t>
            </a:r>
            <a:endParaRPr lang="en-US" sz="4000" dirty="0">
              <a:latin typeface="Arabic Typesetting" panose="03020402040406030203" pitchFamily="66" charset="-78"/>
              <a:ea typeface="+mn-ea"/>
              <a:cs typeface="Arabic Typesetting" panose="03020402040406030203" pitchFamily="66" charset="-78"/>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2</a:t>
            </a:fld>
            <a:endParaRPr lang="en-US" noProof="0" dirty="0"/>
          </a:p>
        </p:txBody>
      </p:sp>
      <p:sp>
        <p:nvSpPr>
          <p:cNvPr id="4" name="Content Placeholder 3"/>
          <p:cNvSpPr>
            <a:spLocks noGrp="1"/>
          </p:cNvSpPr>
          <p:nvPr>
            <p:ph sz="half" idx="2"/>
          </p:nvPr>
        </p:nvSpPr>
        <p:spPr>
          <a:xfrm>
            <a:off x="7145383" y="1825625"/>
            <a:ext cx="4683201" cy="4351338"/>
          </a:xfrm>
          <a:ln>
            <a:solidFill>
              <a:schemeClr val="accent1"/>
            </a:solidFill>
          </a:ln>
        </p:spPr>
        <p:txBody>
          <a:bodyPr>
            <a:normAutofit lnSpcReduction="10000"/>
          </a:bodyPr>
          <a:lstStyle/>
          <a:p>
            <a:pPr algn="r" rtl="1"/>
            <a:r>
              <a:rPr lang="ar-JO" b="1" dirty="0" smtClean="0"/>
              <a:t> </a:t>
            </a:r>
            <a:r>
              <a:rPr lang="ar-JO" sz="4000" b="1" dirty="0">
                <a:latin typeface="Arabic Typesetting" panose="03020402040406030203" pitchFamily="66" charset="-78"/>
                <a:cs typeface="Arabic Typesetting" panose="03020402040406030203" pitchFamily="66" charset="-78"/>
              </a:rPr>
              <a:t>ما هو اسمك</a:t>
            </a:r>
            <a:r>
              <a:rPr lang="ar-JO" sz="4000" b="1" dirty="0" smtClean="0">
                <a:latin typeface="Arabic Typesetting" panose="03020402040406030203" pitchFamily="66" charset="-78"/>
                <a:cs typeface="Arabic Typesetting" panose="03020402040406030203" pitchFamily="66" charset="-78"/>
              </a:rPr>
              <a:t>؟</a:t>
            </a:r>
          </a:p>
          <a:p>
            <a:pPr algn="r" rtl="1"/>
            <a:r>
              <a:rPr lang="ar-JO" sz="4000" b="1" dirty="0" smtClean="0">
                <a:latin typeface="Arabic Typesetting" panose="03020402040406030203" pitchFamily="66" charset="-78"/>
                <a:cs typeface="Arabic Typesetting" panose="03020402040406030203" pitchFamily="66" charset="-78"/>
              </a:rPr>
              <a:t>السنة الدراسية.</a:t>
            </a:r>
          </a:p>
          <a:p>
            <a:pPr algn="r" rtl="1"/>
            <a:r>
              <a:rPr lang="ar-JO" sz="4000" b="1" dirty="0">
                <a:latin typeface="Arabic Typesetting" panose="03020402040406030203" pitchFamily="66" charset="-78"/>
                <a:cs typeface="Arabic Typesetting" panose="03020402040406030203" pitchFamily="66" charset="-78"/>
              </a:rPr>
              <a:t>كيف تشعر اليوم</a:t>
            </a:r>
            <a:r>
              <a:rPr lang="ar-JO" sz="4000" b="1" dirty="0" smtClean="0">
                <a:latin typeface="Arabic Typesetting" panose="03020402040406030203" pitchFamily="66" charset="-78"/>
                <a:cs typeface="Arabic Typesetting" panose="03020402040406030203" pitchFamily="66" charset="-78"/>
              </a:rPr>
              <a:t>؟</a:t>
            </a:r>
          </a:p>
          <a:p>
            <a:pPr algn="r" rtl="1"/>
            <a:r>
              <a:rPr lang="ar-JO" sz="4000" b="1" dirty="0" smtClean="0">
                <a:latin typeface="Arabic Typesetting" panose="03020402040406030203" pitchFamily="66" charset="-78"/>
                <a:cs typeface="Arabic Typesetting" panose="03020402040406030203" pitchFamily="66" charset="-78"/>
              </a:rPr>
              <a:t>ما هي اهدافك الشخصية من المشاركة في المشروع؟</a:t>
            </a:r>
          </a:p>
          <a:p>
            <a:pPr algn="r" rtl="1"/>
            <a:r>
              <a:rPr lang="ar-JO" sz="4000" b="1" dirty="0" smtClean="0">
                <a:latin typeface="Arabic Typesetting" panose="03020402040406030203" pitchFamily="66" charset="-78"/>
                <a:cs typeface="Arabic Typesetting" panose="03020402040406030203" pitchFamily="66" charset="-78"/>
              </a:rPr>
              <a:t>معلومة مميزة عنك ترغب بأن الاخرين يعرفونها عن.</a:t>
            </a:r>
          </a:p>
          <a:p>
            <a:pPr algn="r" rtl="1"/>
            <a:endParaRPr lang="en-US"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0263" y="1528354"/>
            <a:ext cx="5159828" cy="5329645"/>
          </a:xfrm>
          <a:prstGeom prst="rect">
            <a:avLst/>
          </a:prstGeom>
          <a:ln>
            <a:noFill/>
          </a:ln>
          <a:effectLst>
            <a:softEdge rad="112500"/>
          </a:effectLst>
        </p:spPr>
      </p:pic>
    </p:spTree>
    <p:extLst>
      <p:ext uri="{BB962C8B-B14F-4D97-AF65-F5344CB8AC3E}">
        <p14:creationId xmlns:p14="http://schemas.microsoft.com/office/powerpoint/2010/main" val="15264068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 y="117566"/>
            <a:ext cx="5679220" cy="6740434"/>
          </a:xfrm>
          <a:prstGeom prst="rect">
            <a:avLst/>
          </a:prstGeom>
          <a:ln>
            <a:noFill/>
          </a:ln>
          <a:effectLst>
            <a:softEdge rad="112500"/>
          </a:effectLst>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5424266" y="583292"/>
            <a:ext cx="5445369" cy="1114784"/>
          </a:xfrm>
        </p:spPr>
        <p:txBody>
          <a:bodyPr/>
          <a:lstStyle/>
          <a:p>
            <a:pPr algn="ctr"/>
            <a:r>
              <a:rPr lang="ar-JO" sz="5000" dirty="0">
                <a:latin typeface="Arabic Typesetting" panose="03020402040406030203" pitchFamily="66" charset="-78"/>
                <a:ea typeface="+mn-ea"/>
                <a:cs typeface="Arabic Typesetting" panose="03020402040406030203" pitchFamily="66" charset="-78"/>
              </a:rPr>
              <a:t>الجدول الزمني</a:t>
            </a:r>
            <a:br>
              <a:rPr lang="ar-JO" sz="5000" dirty="0">
                <a:latin typeface="Arabic Typesetting" panose="03020402040406030203" pitchFamily="66" charset="-78"/>
                <a:ea typeface="+mn-ea"/>
                <a:cs typeface="Arabic Typesetting" panose="03020402040406030203" pitchFamily="66" charset="-78"/>
              </a:rPr>
            </a:br>
            <a:r>
              <a:rPr lang="ar-JO" sz="5000" dirty="0" smtClean="0">
                <a:latin typeface="Arabic Typesetting" panose="03020402040406030203" pitchFamily="66" charset="-78"/>
                <a:ea typeface="+mn-ea"/>
                <a:cs typeface="Arabic Typesetting" panose="03020402040406030203" pitchFamily="66" charset="-78"/>
              </a:rPr>
              <a:t> </a:t>
            </a:r>
            <a:r>
              <a:rPr lang="ar-JO" sz="5000" dirty="0">
                <a:latin typeface="Arabic Typesetting" panose="03020402040406030203" pitchFamily="66" charset="-78"/>
                <a:ea typeface="+mn-ea"/>
                <a:cs typeface="Arabic Typesetting" panose="03020402040406030203" pitchFamily="66" charset="-78"/>
              </a:rPr>
              <a:t>شهر اكتوبر </a:t>
            </a:r>
            <a:endParaRPr lang="en-US" sz="5000" dirty="0">
              <a:latin typeface="Arabic Typesetting" panose="03020402040406030203" pitchFamily="66" charset="-78"/>
              <a:ea typeface="+mn-ea"/>
              <a:cs typeface="Arabic Typesetting" panose="03020402040406030203" pitchFamily="66" charset="-78"/>
            </a:endParaRP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908428" y="2506540"/>
            <a:ext cx="5920155" cy="3454523"/>
          </a:xfrm>
        </p:spPr>
        <p:txBody>
          <a:bodyPr/>
          <a:lstStyle/>
          <a:p>
            <a:pPr algn="r" rtl="1">
              <a:buFontTx/>
              <a:buChar char="-"/>
            </a:pPr>
            <a:r>
              <a:rPr lang="ar-JO" sz="3000" b="1" dirty="0">
                <a:latin typeface="Arabic Typesetting" panose="03020402040406030203" pitchFamily="66" charset="-78"/>
                <a:cs typeface="Arabic Typesetting" panose="03020402040406030203" pitchFamily="66" charset="-78"/>
              </a:rPr>
              <a:t>تدريب كسب المناصرة و التأييد.</a:t>
            </a:r>
          </a:p>
          <a:p>
            <a:pPr algn="r" rtl="1">
              <a:buFontTx/>
              <a:buChar char="-"/>
            </a:pPr>
            <a:r>
              <a:rPr lang="ar-JO" sz="3000" b="1" dirty="0">
                <a:latin typeface="Arabic Typesetting" panose="03020402040406030203" pitchFamily="66" charset="-78"/>
                <a:cs typeface="Arabic Typesetting" panose="03020402040406030203" pitchFamily="66" charset="-78"/>
              </a:rPr>
              <a:t>ورشات عمل عن الأعلام.</a:t>
            </a:r>
          </a:p>
          <a:p>
            <a:pPr algn="r" rtl="1">
              <a:buFontTx/>
              <a:buChar char="-"/>
            </a:pPr>
            <a:r>
              <a:rPr lang="ar-JO" sz="3000" b="1" dirty="0">
                <a:latin typeface="Arabic Typesetting" panose="03020402040406030203" pitchFamily="66" charset="-78"/>
                <a:cs typeface="Arabic Typesetting" panose="03020402040406030203" pitchFamily="66" charset="-78"/>
              </a:rPr>
              <a:t>ورشة عمل مع الدكتور محمد المناصيرعن الأعلام.</a:t>
            </a:r>
          </a:p>
          <a:p>
            <a:pPr algn="r" rtl="1">
              <a:buFontTx/>
              <a:buChar char="-"/>
            </a:pPr>
            <a:r>
              <a:rPr lang="ar-JO" sz="3000" b="1" dirty="0">
                <a:latin typeface="Arabic Typesetting" panose="03020402040406030203" pitchFamily="66" charset="-78"/>
                <a:cs typeface="Arabic Typesetting" panose="03020402040406030203" pitchFamily="66" charset="-78"/>
              </a:rPr>
              <a:t>ورشة عمل تحليل المقابلات النوعية وكتابة الأوراق البحثية الأكاديمية.</a:t>
            </a:r>
          </a:p>
          <a:p>
            <a:pPr algn="r" rtl="1">
              <a:buFontTx/>
              <a:buChar char="-"/>
            </a:pPr>
            <a:r>
              <a:rPr lang="ar-JO" sz="3000" b="1" dirty="0">
                <a:latin typeface="Arabic Typesetting" panose="03020402040406030203" pitchFamily="66" charset="-78"/>
                <a:cs typeface="Arabic Typesetting" panose="03020402040406030203" pitchFamily="66" charset="-78"/>
              </a:rPr>
              <a:t>ورشة عمل حول الكفاءات الثقافية وأخلاقيات البحث.</a:t>
            </a:r>
          </a:p>
          <a:p>
            <a:pPr algn="r" rtl="1">
              <a:buFontTx/>
              <a:buChar char="-"/>
            </a:pPr>
            <a:r>
              <a:rPr lang="ar-JO" sz="3000" b="1" dirty="0">
                <a:latin typeface="Arabic Typesetting" panose="03020402040406030203" pitchFamily="66" charset="-78"/>
                <a:cs typeface="Arabic Typesetting" panose="03020402040406030203" pitchFamily="66" charset="-78"/>
              </a:rPr>
              <a:t>زيارة ميدانية لقناة رؤيا.</a:t>
            </a:r>
          </a:p>
          <a:p>
            <a:pPr algn="r" rtl="1">
              <a:buFontTx/>
              <a:buChar char="-"/>
            </a:pPr>
            <a:endParaRPr lang="en-US" sz="1800" dirty="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Tree>
    <p:extLst>
      <p:ext uri="{BB962C8B-B14F-4D97-AF65-F5344CB8AC3E}">
        <p14:creationId xmlns:p14="http://schemas.microsoft.com/office/powerpoint/2010/main" val="21669634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5908427" cy="6857999"/>
          </a:xfrm>
          <a:prstGeom prst="rect">
            <a:avLst/>
          </a:prstGeom>
          <a:ln>
            <a:noFill/>
          </a:ln>
          <a:effectLst>
            <a:softEdge rad="112500"/>
          </a:effectLst>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6145820" y="653103"/>
            <a:ext cx="5445369" cy="1114784"/>
          </a:xfrm>
        </p:spPr>
        <p:txBody>
          <a:bodyPr/>
          <a:lstStyle/>
          <a:p>
            <a:pPr algn="ctr"/>
            <a:r>
              <a:rPr lang="ar-JO" sz="5000" dirty="0">
                <a:latin typeface="Arabic Typesetting" panose="03020402040406030203" pitchFamily="66" charset="-78"/>
                <a:ea typeface="+mn-ea"/>
                <a:cs typeface="Arabic Typesetting" panose="03020402040406030203" pitchFamily="66" charset="-78"/>
              </a:rPr>
              <a:t>الجدول </a:t>
            </a:r>
            <a:r>
              <a:rPr lang="ar-JO" sz="5000" dirty="0" smtClean="0">
                <a:latin typeface="Arabic Typesetting" panose="03020402040406030203" pitchFamily="66" charset="-78"/>
                <a:ea typeface="+mn-ea"/>
                <a:cs typeface="Arabic Typesetting" panose="03020402040406030203" pitchFamily="66" charset="-78"/>
              </a:rPr>
              <a:t>الزمني</a:t>
            </a:r>
            <a:br>
              <a:rPr lang="ar-JO" sz="5000" dirty="0" smtClean="0">
                <a:latin typeface="Arabic Typesetting" panose="03020402040406030203" pitchFamily="66" charset="-78"/>
                <a:ea typeface="+mn-ea"/>
                <a:cs typeface="Arabic Typesetting" panose="03020402040406030203" pitchFamily="66" charset="-78"/>
              </a:rPr>
            </a:br>
            <a:r>
              <a:rPr lang="ar-JO" sz="5000" dirty="0" smtClean="0">
                <a:latin typeface="Arabic Typesetting" panose="03020402040406030203" pitchFamily="66" charset="-78"/>
                <a:ea typeface="+mn-ea"/>
                <a:cs typeface="Arabic Typesetting" panose="03020402040406030203" pitchFamily="66" charset="-78"/>
              </a:rPr>
              <a:t> </a:t>
            </a:r>
            <a:r>
              <a:rPr lang="ar-JO" sz="5000" dirty="0">
                <a:latin typeface="Arabic Typesetting" panose="03020402040406030203" pitchFamily="66" charset="-78"/>
                <a:ea typeface="+mn-ea"/>
                <a:cs typeface="Arabic Typesetting" panose="03020402040406030203" pitchFamily="66" charset="-78"/>
              </a:rPr>
              <a:t>شهر نوفمبر </a:t>
            </a:r>
            <a:endParaRPr lang="en-US" sz="5000" dirty="0">
              <a:latin typeface="Arabic Typesetting" panose="03020402040406030203" pitchFamily="66" charset="-78"/>
              <a:ea typeface="+mn-ea"/>
              <a:cs typeface="Arabic Typesetting" panose="03020402040406030203" pitchFamily="66" charset="-78"/>
            </a:endParaRP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908428" y="2664823"/>
            <a:ext cx="5920155" cy="3296240"/>
          </a:xfrm>
        </p:spPr>
        <p:txBody>
          <a:bodyPr/>
          <a:lstStyle/>
          <a:p>
            <a:pPr algn="r" rtl="1">
              <a:buFontTx/>
              <a:buChar char="-"/>
            </a:pPr>
            <a:r>
              <a:rPr lang="ar-JO" sz="3500" b="1" dirty="0">
                <a:latin typeface="Arabic Typesetting" panose="03020402040406030203" pitchFamily="66" charset="-78"/>
                <a:cs typeface="Arabic Typesetting" panose="03020402040406030203" pitchFamily="66" charset="-78"/>
              </a:rPr>
              <a:t>تصميم أدوات البحث.</a:t>
            </a:r>
          </a:p>
          <a:p>
            <a:pPr algn="r" rtl="1">
              <a:buFontTx/>
              <a:buChar char="-"/>
            </a:pPr>
            <a:r>
              <a:rPr lang="ar-JO" sz="3500" b="1" dirty="0">
                <a:latin typeface="Arabic Typesetting" panose="03020402040406030203" pitchFamily="66" charset="-78"/>
                <a:cs typeface="Arabic Typesetting" panose="03020402040406030203" pitchFamily="66" charset="-78"/>
              </a:rPr>
              <a:t>اجتماع انطلاقة المشروع مع اصحاب المصلحة.</a:t>
            </a:r>
          </a:p>
          <a:p>
            <a:pPr algn="r" rtl="1">
              <a:buFontTx/>
              <a:buChar char="-"/>
            </a:pPr>
            <a:r>
              <a:rPr lang="ar-JO" sz="3500" b="1" dirty="0">
                <a:latin typeface="Arabic Typesetting" panose="03020402040406030203" pitchFamily="66" charset="-78"/>
                <a:cs typeface="Arabic Typesetting" panose="03020402040406030203" pitchFamily="66" charset="-78"/>
              </a:rPr>
              <a:t>جمع البيانات.</a:t>
            </a:r>
          </a:p>
          <a:p>
            <a:pPr algn="r" rtl="1">
              <a:buFontTx/>
              <a:buChar char="-"/>
            </a:pPr>
            <a:r>
              <a:rPr lang="ar-JO" sz="3500" b="1" dirty="0">
                <a:latin typeface="Arabic Typesetting" panose="03020402040406030203" pitchFamily="66" charset="-78"/>
                <a:cs typeface="Arabic Typesetting" panose="03020402040406030203" pitchFamily="66" charset="-78"/>
              </a:rPr>
              <a:t>كتابة نص المقابلات.</a:t>
            </a:r>
          </a:p>
          <a:p>
            <a:pPr algn="r" rtl="1">
              <a:buFontTx/>
              <a:buChar char="-"/>
            </a:pPr>
            <a:endParaRPr lang="ar-JO" dirty="0" smtClean="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4</a:t>
            </a:fld>
            <a:endParaRPr lang="en-US" dirty="0"/>
          </a:p>
        </p:txBody>
      </p:sp>
    </p:spTree>
    <p:extLst>
      <p:ext uri="{BB962C8B-B14F-4D97-AF65-F5344CB8AC3E}">
        <p14:creationId xmlns:p14="http://schemas.microsoft.com/office/powerpoint/2010/main" val="424208569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6244046" cy="6858000"/>
          </a:xfrm>
          <a:prstGeom prst="rect">
            <a:avLst/>
          </a:prstGeom>
          <a:ln>
            <a:noFill/>
          </a:ln>
          <a:effectLst>
            <a:softEdge rad="112500"/>
          </a:effectLst>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5908427" y="557167"/>
            <a:ext cx="5445369" cy="1114784"/>
          </a:xfrm>
        </p:spPr>
        <p:txBody>
          <a:bodyPr/>
          <a:lstStyle/>
          <a:p>
            <a:pPr algn="ctr"/>
            <a:r>
              <a:rPr lang="ar-JO" sz="5000" dirty="0">
                <a:latin typeface="Arabic Typesetting" panose="03020402040406030203" pitchFamily="66" charset="-78"/>
                <a:ea typeface="+mn-ea"/>
                <a:cs typeface="Arabic Typesetting" panose="03020402040406030203" pitchFamily="66" charset="-78"/>
              </a:rPr>
              <a:t>الجدول الزمني</a:t>
            </a:r>
            <a:br>
              <a:rPr lang="ar-JO" sz="5000" dirty="0">
                <a:latin typeface="Arabic Typesetting" panose="03020402040406030203" pitchFamily="66" charset="-78"/>
                <a:ea typeface="+mn-ea"/>
                <a:cs typeface="Arabic Typesetting" panose="03020402040406030203" pitchFamily="66" charset="-78"/>
              </a:rPr>
            </a:br>
            <a:r>
              <a:rPr lang="ar-JO" sz="5000" dirty="0" smtClean="0">
                <a:latin typeface="Arabic Typesetting" panose="03020402040406030203" pitchFamily="66" charset="-78"/>
                <a:ea typeface="+mn-ea"/>
                <a:cs typeface="Arabic Typesetting" panose="03020402040406030203" pitchFamily="66" charset="-78"/>
              </a:rPr>
              <a:t> </a:t>
            </a:r>
            <a:r>
              <a:rPr lang="ar-JO" sz="5000" dirty="0">
                <a:latin typeface="Arabic Typesetting" panose="03020402040406030203" pitchFamily="66" charset="-78"/>
                <a:ea typeface="+mn-ea"/>
                <a:cs typeface="Arabic Typesetting" panose="03020402040406030203" pitchFamily="66" charset="-78"/>
              </a:rPr>
              <a:t>شهر ديسمبر </a:t>
            </a:r>
            <a:endParaRPr lang="en-US" sz="5000" dirty="0">
              <a:latin typeface="Arabic Typesetting" panose="03020402040406030203" pitchFamily="66" charset="-78"/>
              <a:ea typeface="+mn-ea"/>
              <a:cs typeface="Arabic Typesetting" panose="03020402040406030203" pitchFamily="66" charset="-78"/>
            </a:endParaRP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908428" y="2664823"/>
            <a:ext cx="5920155" cy="3296240"/>
          </a:xfrm>
        </p:spPr>
        <p:txBody>
          <a:bodyPr/>
          <a:lstStyle/>
          <a:p>
            <a:pPr algn="r" rtl="1">
              <a:buFontTx/>
              <a:buChar char="-"/>
            </a:pPr>
            <a:r>
              <a:rPr lang="ar-JO" sz="3500" b="1" dirty="0">
                <a:latin typeface="Arabic Typesetting" panose="03020402040406030203" pitchFamily="66" charset="-78"/>
                <a:cs typeface="Arabic Typesetting" panose="03020402040406030203" pitchFamily="66" charset="-78"/>
              </a:rPr>
              <a:t>جلسة </a:t>
            </a:r>
            <a:r>
              <a:rPr lang="ar-JO" sz="3500" b="1" dirty="0" smtClean="0">
                <a:latin typeface="Arabic Typesetting" panose="03020402040406030203" pitchFamily="66" charset="-78"/>
                <a:cs typeface="Arabic Typesetting" panose="03020402040406030203" pitchFamily="66" charset="-78"/>
              </a:rPr>
              <a:t>التقييم</a:t>
            </a:r>
            <a:r>
              <a:rPr lang="ar-JO" sz="3500" b="1" dirty="0">
                <a:latin typeface="Arabic Typesetting" panose="03020402040406030203" pitchFamily="66" charset="-78"/>
                <a:cs typeface="Arabic Typesetting" panose="03020402040406030203" pitchFamily="66" charset="-78"/>
              </a:rPr>
              <a:t>.</a:t>
            </a:r>
          </a:p>
          <a:p>
            <a:pPr algn="r" rtl="1">
              <a:buFontTx/>
              <a:buChar char="-"/>
            </a:pPr>
            <a:r>
              <a:rPr lang="ar-JO" sz="3500" b="1" dirty="0">
                <a:latin typeface="Arabic Typesetting" panose="03020402040406030203" pitchFamily="66" charset="-78"/>
                <a:cs typeface="Arabic Typesetting" panose="03020402040406030203" pitchFamily="66" charset="-78"/>
              </a:rPr>
              <a:t>انهاء العرض التقديمي للمؤتمر.</a:t>
            </a:r>
          </a:p>
          <a:p>
            <a:pPr algn="r" rtl="1">
              <a:buFontTx/>
              <a:buChar char="-"/>
            </a:pPr>
            <a:r>
              <a:rPr lang="ar-JO" sz="3500" b="1" dirty="0">
                <a:latin typeface="Arabic Typesetting" panose="03020402040406030203" pitchFamily="66" charset="-78"/>
                <a:cs typeface="Arabic Typesetting" panose="03020402040406030203" pitchFamily="66" charset="-78"/>
              </a:rPr>
              <a:t>جولة ثقافية في الأردن.</a:t>
            </a:r>
          </a:p>
          <a:p>
            <a:pPr algn="r" rtl="1">
              <a:buFontTx/>
              <a:buChar char="-"/>
            </a:pPr>
            <a:r>
              <a:rPr lang="ar-JO" sz="3500" b="1" dirty="0">
                <a:latin typeface="Arabic Typesetting" panose="03020402040406030203" pitchFamily="66" charset="-78"/>
                <a:cs typeface="Arabic Typesetting" panose="03020402040406030203" pitchFamily="66" charset="-78"/>
              </a:rPr>
              <a:t>المؤتمرالافتتاحي للمشروع.</a:t>
            </a:r>
          </a:p>
          <a:p>
            <a:pPr algn="r" rtl="1">
              <a:buFontTx/>
              <a:buChar char="-"/>
            </a:pPr>
            <a:r>
              <a:rPr lang="ar-JO" sz="3500" b="1" dirty="0">
                <a:latin typeface="Arabic Typesetting" panose="03020402040406030203" pitchFamily="66" charset="-78"/>
                <a:cs typeface="Arabic Typesetting" panose="03020402040406030203" pitchFamily="66" charset="-78"/>
              </a:rPr>
              <a:t>كتابة نص المقابلات</a:t>
            </a:r>
            <a:r>
              <a:rPr lang="ar-JO" sz="2500" dirty="0" smtClean="0"/>
              <a:t>.</a:t>
            </a:r>
          </a:p>
          <a:p>
            <a:pPr algn="r" rtl="1">
              <a:buFontTx/>
              <a:buChar char="-"/>
            </a:pPr>
            <a:endParaRPr lang="ar-JO" dirty="0" smtClean="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5</a:t>
            </a:fld>
            <a:endParaRPr lang="en-US" dirty="0"/>
          </a:p>
        </p:txBody>
      </p:sp>
    </p:spTree>
    <p:extLst>
      <p:ext uri="{BB962C8B-B14F-4D97-AF65-F5344CB8AC3E}">
        <p14:creationId xmlns:p14="http://schemas.microsoft.com/office/powerpoint/2010/main" val="288383538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86E11806-F302-4002-BC05-308E87F6B5B7}"/>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0"/>
            <a:ext cx="6244046" cy="6857999"/>
          </a:xfrm>
          <a:prstGeom prst="rect">
            <a:avLst/>
          </a:prstGeom>
          <a:ln>
            <a:noFill/>
          </a:ln>
          <a:effectLst>
            <a:softEdge rad="112500"/>
          </a:effectLst>
        </p:spPr>
      </p:pic>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a:xfrm>
            <a:off x="5908427" y="557167"/>
            <a:ext cx="5445369" cy="1114784"/>
          </a:xfrm>
        </p:spPr>
        <p:txBody>
          <a:bodyPr/>
          <a:lstStyle/>
          <a:p>
            <a:pPr algn="ctr"/>
            <a:r>
              <a:rPr lang="ar-JO" sz="5000" dirty="0">
                <a:latin typeface="Arabic Typesetting" panose="03020402040406030203" pitchFamily="66" charset="-78"/>
                <a:ea typeface="+mn-ea"/>
                <a:cs typeface="Arabic Typesetting" panose="03020402040406030203" pitchFamily="66" charset="-78"/>
              </a:rPr>
              <a:t>مسؤولية المشاركة </a:t>
            </a:r>
            <a:endParaRPr lang="en-US" sz="5000" dirty="0">
              <a:latin typeface="Arabic Typesetting" panose="03020402040406030203" pitchFamily="66" charset="-78"/>
              <a:ea typeface="+mn-ea"/>
              <a:cs typeface="Arabic Typesetting" panose="03020402040406030203" pitchFamily="66" charset="-78"/>
            </a:endParaRPr>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6361611" y="2508068"/>
            <a:ext cx="5571476" cy="4349931"/>
          </a:xfrm>
        </p:spPr>
        <p:txBody>
          <a:bodyPr/>
          <a:lstStyle/>
          <a:p>
            <a:pPr algn="justLow" rtl="1">
              <a:buFontTx/>
              <a:buChar char="-"/>
            </a:pPr>
            <a:r>
              <a:rPr lang="ar-JO" sz="3000" b="1" dirty="0" smtClean="0">
                <a:latin typeface="Arabic Typesetting" panose="03020402040406030203" pitchFamily="66" charset="-78"/>
                <a:cs typeface="Arabic Typesetting" panose="03020402040406030203" pitchFamily="66" charset="-78"/>
              </a:rPr>
              <a:t>يجب عليك ارسال المهام المطلوبة بحلول المواعيد النهائية المحددة.</a:t>
            </a:r>
          </a:p>
          <a:p>
            <a:pPr algn="justLow" rtl="1">
              <a:buFontTx/>
              <a:buChar char="-"/>
            </a:pPr>
            <a:endParaRPr lang="ar-JO" sz="3000" b="1" dirty="0" smtClean="0">
              <a:latin typeface="Arabic Typesetting" panose="03020402040406030203" pitchFamily="66" charset="-78"/>
              <a:cs typeface="Arabic Typesetting" panose="03020402040406030203" pitchFamily="66" charset="-78"/>
            </a:endParaRPr>
          </a:p>
          <a:p>
            <a:pPr algn="justLow" rtl="1">
              <a:buFontTx/>
              <a:buChar char="-"/>
            </a:pPr>
            <a:r>
              <a:rPr lang="ar-JO" sz="3000" b="1" dirty="0" smtClean="0">
                <a:latin typeface="Arabic Typesetting" panose="03020402040406030203" pitchFamily="66" charset="-78"/>
                <a:cs typeface="Arabic Typesetting" panose="03020402040406030203" pitchFamily="66" charset="-78"/>
              </a:rPr>
              <a:t>في الحالات الاستثنائية, كالمرض الشديد, يجب الابلاغ عن عدم الحضورك قبل موعد الجلسة.</a:t>
            </a:r>
          </a:p>
          <a:p>
            <a:pPr algn="justLow" rtl="1">
              <a:buFontTx/>
              <a:buChar char="-"/>
            </a:pPr>
            <a:endParaRPr lang="ar-JO" sz="3000" b="1" dirty="0" smtClean="0">
              <a:latin typeface="Arabic Typesetting" panose="03020402040406030203" pitchFamily="66" charset="-78"/>
              <a:cs typeface="Arabic Typesetting" panose="03020402040406030203" pitchFamily="66" charset="-78"/>
            </a:endParaRPr>
          </a:p>
          <a:p>
            <a:pPr algn="justLow" rtl="1">
              <a:buFontTx/>
              <a:buChar char="-"/>
            </a:pPr>
            <a:r>
              <a:rPr lang="ar-JO" sz="3000" b="1" dirty="0" smtClean="0">
                <a:latin typeface="Arabic Typesetting" panose="03020402040406030203" pitchFamily="66" charset="-78"/>
                <a:cs typeface="Arabic Typesetting" panose="03020402040406030203" pitchFamily="66" charset="-78"/>
              </a:rPr>
              <a:t>يرجى دعم بيئة محترمة و امنة و مجتمع تعاوني بين الزملاء حيث ستواجهون وجهات نظر وأراء مختلفة خلال مشاركتكم بالمشروع.</a:t>
            </a:r>
          </a:p>
          <a:p>
            <a:pPr algn="r" rtl="1">
              <a:buFontTx/>
              <a:buChar char="-"/>
            </a:pPr>
            <a:endParaRPr lang="ar-JO" dirty="0" smtClean="0"/>
          </a:p>
          <a:p>
            <a:pPr algn="r" rtl="1">
              <a:buFontTx/>
              <a:buChar char="-"/>
            </a:pPr>
            <a:endParaRPr lang="ar-JO" dirty="0" smtClean="0"/>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US" smtClean="0"/>
              <a:pPr/>
              <a:t>6</a:t>
            </a:fld>
            <a:endParaRPr lang="en-US" dirty="0"/>
          </a:p>
        </p:txBody>
      </p:sp>
    </p:spTree>
    <p:extLst>
      <p:ext uri="{BB962C8B-B14F-4D97-AF65-F5344CB8AC3E}">
        <p14:creationId xmlns:p14="http://schemas.microsoft.com/office/powerpoint/2010/main" val="6745723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6000" dirty="0" smtClean="0">
                <a:latin typeface="Arabic Typesetting" panose="03020402040406030203" pitchFamily="66" charset="-78"/>
                <a:ea typeface="+mn-ea"/>
                <a:cs typeface="Arabic Typesetting" panose="03020402040406030203" pitchFamily="66" charset="-78"/>
              </a:rPr>
              <a:t>مشاركة السيرة الذاتية</a:t>
            </a:r>
            <a:endParaRPr lang="en-US" sz="4000" dirty="0">
              <a:latin typeface="Arabic Typesetting" panose="03020402040406030203" pitchFamily="66" charset="-78"/>
              <a:ea typeface="+mn-ea"/>
              <a:cs typeface="Arabic Typesetting" panose="03020402040406030203" pitchFamily="66" charset="-78"/>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7</a:t>
            </a:fld>
            <a:endParaRPr lang="en-US" noProof="0" dirty="0"/>
          </a:p>
        </p:txBody>
      </p:sp>
      <p:sp>
        <p:nvSpPr>
          <p:cNvPr id="4" name="Content Placeholder 3"/>
          <p:cNvSpPr>
            <a:spLocks noGrp="1"/>
          </p:cNvSpPr>
          <p:nvPr>
            <p:ph sz="half" idx="2"/>
          </p:nvPr>
        </p:nvSpPr>
        <p:spPr>
          <a:xfrm>
            <a:off x="363417" y="1825625"/>
            <a:ext cx="11465168" cy="4351338"/>
          </a:xfrm>
          <a:ln>
            <a:solidFill>
              <a:schemeClr val="accent1"/>
            </a:solidFill>
          </a:ln>
        </p:spPr>
        <p:txBody>
          <a:bodyPr>
            <a:normAutofit/>
          </a:bodyPr>
          <a:lstStyle/>
          <a:p>
            <a:pPr marL="0" indent="0" algn="r" rtl="1">
              <a:buNone/>
            </a:pPr>
            <a:r>
              <a:rPr lang="ar-JO" dirty="0" smtClean="0"/>
              <a:t>يجب </a:t>
            </a:r>
            <a:r>
              <a:rPr lang="ar-JO" dirty="0"/>
              <a:t>أن لا تتجاوز سيرتك المهنية ٢٠٠ كلمة. يجب أن تحوي سيرتك على النقاط الأحدث والأكثر ملائمةً وأهميةً في مسيرتك </a:t>
            </a:r>
            <a:r>
              <a:rPr lang="ar-JO" dirty="0" smtClean="0"/>
              <a:t>الاكاديمية. </a:t>
            </a:r>
            <a:r>
              <a:rPr lang="ar-JO" dirty="0"/>
              <a:t>يجب أن تشمل سيرتك على: </a:t>
            </a:r>
            <a:endParaRPr lang="ar-JO" dirty="0" smtClean="0"/>
          </a:p>
          <a:p>
            <a:pPr marL="0" indent="0" algn="r" rtl="1">
              <a:buNone/>
            </a:pPr>
            <a:endParaRPr lang="ar-JO" dirty="0" smtClean="0"/>
          </a:p>
          <a:p>
            <a:pPr algn="r" rtl="1"/>
            <a:r>
              <a:rPr lang="ar-JO" b="1" dirty="0" smtClean="0"/>
              <a:t>اسم </a:t>
            </a:r>
            <a:r>
              <a:rPr lang="ar-JO" b="1" dirty="0"/>
              <a:t>التخصص والجامعة التي </a:t>
            </a:r>
            <a:r>
              <a:rPr lang="ar-JO" b="1" dirty="0" smtClean="0"/>
              <a:t>سوف تحصلت </a:t>
            </a:r>
            <a:r>
              <a:rPr lang="ar-JO" b="1" dirty="0"/>
              <a:t>فيها على درجة </a:t>
            </a:r>
            <a:r>
              <a:rPr lang="ar-JO" b="1" dirty="0" smtClean="0"/>
              <a:t>البكالوريوس</a:t>
            </a:r>
            <a:r>
              <a:rPr lang="ar-JO" dirty="0" smtClean="0"/>
              <a:t>.</a:t>
            </a:r>
            <a:endParaRPr lang="ar-JO" b="1" dirty="0"/>
          </a:p>
          <a:p>
            <a:pPr algn="r" rtl="1"/>
            <a:r>
              <a:rPr lang="ar-JO" b="1" dirty="0" smtClean="0"/>
              <a:t>مهنتك </a:t>
            </a:r>
            <a:r>
              <a:rPr lang="ar-JO" b="1" dirty="0"/>
              <a:t>أو اسم </a:t>
            </a:r>
            <a:r>
              <a:rPr lang="ar-JO" b="1" dirty="0" smtClean="0"/>
              <a:t>منصبك </a:t>
            </a:r>
            <a:r>
              <a:rPr lang="ar-JO" dirty="0"/>
              <a:t>إن وجدت</a:t>
            </a:r>
            <a:r>
              <a:rPr lang="ar-JO" b="1" dirty="0" smtClean="0"/>
              <a:t>.</a:t>
            </a:r>
            <a:r>
              <a:rPr lang="ar-JO" dirty="0" smtClean="0"/>
              <a:t> </a:t>
            </a:r>
          </a:p>
          <a:p>
            <a:pPr algn="r" rtl="1"/>
            <a:r>
              <a:rPr lang="ar-JO" b="1" dirty="0" smtClean="0"/>
              <a:t>بلد </a:t>
            </a:r>
            <a:r>
              <a:rPr lang="ar-JO" b="1" dirty="0"/>
              <a:t>أو منطقة </a:t>
            </a:r>
            <a:r>
              <a:rPr lang="ar-JO" b="1" dirty="0" smtClean="0"/>
              <a:t>سكنك.</a:t>
            </a:r>
            <a:endParaRPr lang="ar-JO" dirty="0"/>
          </a:p>
          <a:p>
            <a:pPr algn="r" rtl="1"/>
            <a:r>
              <a:rPr lang="ar-JO" b="1" dirty="0" smtClean="0"/>
              <a:t> </a:t>
            </a:r>
            <a:r>
              <a:rPr lang="ar-JO" b="1" dirty="0"/>
              <a:t>أحدث شركة أو منظمة </a:t>
            </a:r>
            <a:r>
              <a:rPr lang="ar-JO" b="1" dirty="0" smtClean="0"/>
              <a:t>تطوعت </a:t>
            </a:r>
            <a:r>
              <a:rPr lang="ar-JO" b="1" dirty="0"/>
              <a:t>بها</a:t>
            </a:r>
            <a:r>
              <a:rPr lang="ar-JO" dirty="0"/>
              <a:t> بما فيها وصف بجملة واحدة عن مسؤولياتك وأبرز انجازاتك </a:t>
            </a:r>
            <a:r>
              <a:rPr lang="ar-JO" dirty="0" smtClean="0"/>
              <a:t>معها.</a:t>
            </a:r>
          </a:p>
          <a:p>
            <a:pPr algn="r" rtl="1"/>
            <a:r>
              <a:rPr lang="ar-JO" b="1" dirty="0" smtClean="0"/>
              <a:t>أهم </a:t>
            </a:r>
            <a:r>
              <a:rPr lang="ar-JO" b="1" dirty="0"/>
              <a:t>أو أحدث الجوائز، والتقديرات، وورش العمل، والشهادات، والمؤتمرات، و\أو العضويات</a:t>
            </a:r>
            <a:r>
              <a:rPr lang="ar-JO" dirty="0"/>
              <a:t> إن وجدت. </a:t>
            </a:r>
            <a:endParaRPr lang="ar-JO" dirty="0" smtClean="0"/>
          </a:p>
          <a:p>
            <a:pPr algn="r" rtl="1"/>
            <a:r>
              <a:rPr lang="ar-JO" b="1" dirty="0" smtClean="0"/>
              <a:t>اللغات </a:t>
            </a:r>
            <a:r>
              <a:rPr lang="ar-JO" b="1" dirty="0"/>
              <a:t>التي تتحدثها. </a:t>
            </a:r>
            <a:r>
              <a:rPr lang="ar-JO" dirty="0"/>
              <a:t>  </a:t>
            </a:r>
            <a:endParaRPr lang="ar-JO" dirty="0" smtClean="0"/>
          </a:p>
          <a:p>
            <a:pPr algn="r" rtl="1"/>
            <a:r>
              <a:rPr lang="ar-JO" b="1" dirty="0" smtClean="0"/>
              <a:t> </a:t>
            </a:r>
            <a:r>
              <a:rPr lang="ar-JO" b="1" dirty="0"/>
              <a:t>اهتماماتك </a:t>
            </a:r>
            <a:r>
              <a:rPr lang="ar-JO" b="1" dirty="0" smtClean="0"/>
              <a:t>الشخصية.</a:t>
            </a:r>
            <a:endParaRPr lang="ar-JO" dirty="0"/>
          </a:p>
          <a:p>
            <a:pPr marL="0" indent="0" algn="r" rtl="1">
              <a:buNone/>
            </a:pPr>
            <a:endParaRPr lang="en-US" dirty="0"/>
          </a:p>
        </p:txBody>
      </p:sp>
    </p:spTree>
    <p:extLst>
      <p:ext uri="{BB962C8B-B14F-4D97-AF65-F5344CB8AC3E}">
        <p14:creationId xmlns:p14="http://schemas.microsoft.com/office/powerpoint/2010/main" val="22984584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6000" dirty="0" smtClean="0">
                <a:latin typeface="Arabic Typesetting" panose="03020402040406030203" pitchFamily="66" charset="-78"/>
                <a:ea typeface="+mn-ea"/>
                <a:cs typeface="Arabic Typesetting" panose="03020402040406030203" pitchFamily="66" charset="-78"/>
              </a:rPr>
              <a:t>مشاركة الصورة الشخصية</a:t>
            </a:r>
            <a:endParaRPr lang="en-US" sz="4000" dirty="0">
              <a:latin typeface="Arabic Typesetting" panose="03020402040406030203" pitchFamily="66" charset="-78"/>
              <a:ea typeface="+mn-ea"/>
              <a:cs typeface="Arabic Typesetting" panose="03020402040406030203" pitchFamily="66" charset="-78"/>
            </a:endParaRPr>
          </a:p>
        </p:txBody>
      </p:sp>
      <p:sp>
        <p:nvSpPr>
          <p:cNvPr id="3" name="Slide Number Placeholder 2"/>
          <p:cNvSpPr>
            <a:spLocks noGrp="1"/>
          </p:cNvSpPr>
          <p:nvPr>
            <p:ph type="sldNum" sz="quarter" idx="12"/>
          </p:nvPr>
        </p:nvSpPr>
        <p:spPr/>
        <p:txBody>
          <a:bodyPr/>
          <a:lstStyle/>
          <a:p>
            <a:fld id="{48BB047D-A6CD-43AB-96F0-683C726B586B}" type="slidenum">
              <a:rPr lang="en-US" noProof="0" smtClean="0"/>
              <a:pPr/>
              <a:t>8</a:t>
            </a:fld>
            <a:endParaRPr lang="en-US" noProof="0" dirty="0"/>
          </a:p>
        </p:txBody>
      </p:sp>
      <p:sp>
        <p:nvSpPr>
          <p:cNvPr id="4" name="Content Placeholder 3"/>
          <p:cNvSpPr>
            <a:spLocks noGrp="1"/>
          </p:cNvSpPr>
          <p:nvPr>
            <p:ph sz="half" idx="2"/>
          </p:nvPr>
        </p:nvSpPr>
        <p:spPr>
          <a:xfrm>
            <a:off x="363417" y="1825625"/>
            <a:ext cx="11465168" cy="4351338"/>
          </a:xfrm>
          <a:ln>
            <a:solidFill>
              <a:schemeClr val="accent1"/>
            </a:solidFill>
          </a:ln>
        </p:spPr>
        <p:txBody>
          <a:bodyPr>
            <a:normAutofit/>
          </a:bodyPr>
          <a:lstStyle/>
          <a:p>
            <a:pPr marL="0" indent="0" algn="r" rtl="1">
              <a:buNone/>
            </a:pPr>
            <a:r>
              <a:rPr lang="ar-JO" dirty="0" smtClean="0"/>
              <a:t>يفضل </a:t>
            </a:r>
            <a:r>
              <a:rPr lang="ar-JO" dirty="0"/>
              <a:t>أن تكون صورتك</a:t>
            </a:r>
            <a:r>
              <a:rPr lang="ar-JO" dirty="0" smtClean="0"/>
              <a:t>:</a:t>
            </a:r>
          </a:p>
          <a:p>
            <a:pPr marL="0" indent="0" algn="r" rtl="1">
              <a:buNone/>
            </a:pPr>
            <a:r>
              <a:rPr lang="ar-JO" dirty="0"/>
              <a:t/>
            </a:r>
            <a:br>
              <a:rPr lang="ar-JO" dirty="0"/>
            </a:br>
            <a:r>
              <a:rPr lang="ar-JO" b="1" dirty="0"/>
              <a:t>• حديثة: </a:t>
            </a:r>
            <a:r>
              <a:rPr lang="ar-JO" dirty="0"/>
              <a:t>تم التقاطها منذ أقل من ١٢ شهراً إن أمكن</a:t>
            </a:r>
            <a:r>
              <a:rPr lang="ar-JO" dirty="0" smtClean="0"/>
              <a:t>.</a:t>
            </a:r>
          </a:p>
          <a:p>
            <a:pPr marL="0" indent="0" algn="r" rtl="1">
              <a:buNone/>
            </a:pPr>
            <a:r>
              <a:rPr lang="ar-JO" dirty="0"/>
              <a:t/>
            </a:r>
            <a:br>
              <a:rPr lang="ar-JO" dirty="0"/>
            </a:br>
            <a:r>
              <a:rPr lang="ar-JO" b="1" dirty="0"/>
              <a:t>• واضحة المعالم:</a:t>
            </a:r>
            <a:r>
              <a:rPr lang="ar-JO" dirty="0"/>
              <a:t> تم التقاطها من أعلى الصدر مع التركيز على الوجه إن أمكن</a:t>
            </a:r>
            <a:r>
              <a:rPr lang="ar-JO" dirty="0" smtClean="0"/>
              <a:t>.</a:t>
            </a:r>
          </a:p>
          <a:p>
            <a:pPr marL="0" indent="0" algn="r" rtl="1">
              <a:buNone/>
            </a:pPr>
            <a:r>
              <a:rPr lang="ar-JO" dirty="0"/>
              <a:t/>
            </a:r>
            <a:br>
              <a:rPr lang="ar-JO" dirty="0"/>
            </a:br>
            <a:r>
              <a:rPr lang="ar-JO" b="1" dirty="0"/>
              <a:t>• بسيطة: </a:t>
            </a:r>
            <a:r>
              <a:rPr lang="ar-JO" dirty="0"/>
              <a:t>بدون مؤثرات أو تعديلات كثيرة</a:t>
            </a:r>
            <a:r>
              <a:rPr lang="ar-JO" dirty="0" smtClean="0"/>
              <a:t>.</a:t>
            </a:r>
          </a:p>
          <a:p>
            <a:pPr marL="0" indent="0" algn="r" rtl="1">
              <a:buNone/>
            </a:pPr>
            <a:r>
              <a:rPr lang="ar-JO" dirty="0"/>
              <a:t/>
            </a:r>
            <a:br>
              <a:rPr lang="ar-JO" dirty="0"/>
            </a:br>
            <a:r>
              <a:rPr lang="ar-JO" b="1" dirty="0"/>
              <a:t>• صافية:</a:t>
            </a:r>
            <a:r>
              <a:rPr lang="ar-JO" dirty="0"/>
              <a:t> يرجى تجنب الصور المظلمة أو الباهتة</a:t>
            </a:r>
            <a:r>
              <a:rPr lang="ar-JO" dirty="0" smtClean="0"/>
              <a:t>.</a:t>
            </a:r>
          </a:p>
          <a:p>
            <a:pPr marL="0" indent="0" algn="r" rtl="1">
              <a:buNone/>
            </a:pPr>
            <a:r>
              <a:rPr lang="ar-JO" dirty="0"/>
              <a:t/>
            </a:r>
            <a:br>
              <a:rPr lang="ar-JO" dirty="0"/>
            </a:br>
            <a:r>
              <a:rPr lang="ar-JO" b="1" dirty="0"/>
              <a:t>• مركزة عليك: </a:t>
            </a:r>
            <a:r>
              <a:rPr lang="ar-JO" dirty="0"/>
              <a:t>بدون ظهور أشياء، أو أشخاص آخرين، أو حيوانات أليفة قد تشتت الانتباه</a:t>
            </a:r>
            <a:r>
              <a:rPr lang="ar-JO" dirty="0" smtClean="0"/>
              <a:t>.</a:t>
            </a:r>
          </a:p>
          <a:p>
            <a:pPr marL="0" indent="0" algn="r" rtl="1">
              <a:buNone/>
            </a:pPr>
            <a:r>
              <a:rPr lang="ar-JO" dirty="0"/>
              <a:t/>
            </a:r>
            <a:br>
              <a:rPr lang="ar-JO" dirty="0"/>
            </a:br>
            <a:r>
              <a:rPr lang="ar-JO" b="1" dirty="0"/>
              <a:t>• فريدة: </a:t>
            </a:r>
            <a:r>
              <a:rPr lang="ar-JO" dirty="0"/>
              <a:t>يمكن تقديم صورة سيلفي (صورة شخصية) أو صورة جواز السفر، ولكن يفضل أن يلتقط فرد من أفراد العائلة أو صديق صورة جديدة لك عن طريق هاتف ذكي أو أي جهاز أخر متاح لك.</a:t>
            </a:r>
          </a:p>
          <a:p>
            <a:pPr marL="0" indent="0" algn="r" rtl="1">
              <a:buNone/>
            </a:pPr>
            <a:endParaRPr lang="en-US" dirty="0"/>
          </a:p>
        </p:txBody>
      </p:sp>
    </p:spTree>
    <p:extLst>
      <p:ext uri="{BB962C8B-B14F-4D97-AF65-F5344CB8AC3E}">
        <p14:creationId xmlns:p14="http://schemas.microsoft.com/office/powerpoint/2010/main" val="255795045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3.xml><?xml version="1.0" encoding="utf-8"?>
<ds:datastoreItem xmlns:ds="http://schemas.openxmlformats.org/officeDocument/2006/customXml" ds:itemID="{330CE401-796E-4493-905E-4DDA5AF62AB4}">
  <ds:schemaRefs>
    <ds:schemaRef ds:uri="71af3243-3dd4-4a8d-8c0d-dd76da1f02a5"/>
    <ds:schemaRef ds:uri="http://schemas.microsoft.com/office/infopath/2007/PartnerControls"/>
    <ds:schemaRef ds:uri="16c05727-aa75-4e4a-9b5f-8a80a116589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203</Words>
  <Application>Microsoft Office PowerPoint</Application>
  <PresentationFormat>Widescreen</PresentationFormat>
  <Paragraphs>62</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Arabic Typesetting</vt:lpstr>
      <vt:lpstr>Arial</vt:lpstr>
      <vt:lpstr>Calibri</vt:lpstr>
      <vt:lpstr>Office Theme</vt:lpstr>
      <vt:lpstr>مقدمة و نظرة عامة  مشروع "التطوير المؤسسي والعمل الاجتماعي مع اللاجئين"</vt:lpstr>
      <vt:lpstr>التعارف  </vt:lpstr>
      <vt:lpstr>الجدول الزمني  شهر اكتوبر </vt:lpstr>
      <vt:lpstr>الجدول الزمني  شهر نوفمبر </vt:lpstr>
      <vt:lpstr>الجدول الزمني  شهر ديسمبر </vt:lpstr>
      <vt:lpstr>مسؤولية المشاركة </vt:lpstr>
      <vt:lpstr>مشاركة السيرة الذاتية</vt:lpstr>
      <vt:lpstr>مشاركة الصورة الشخصية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2020-10-02T09:23:59Z</dcterms:created>
  <dcterms:modified xsi:type="dcterms:W3CDTF">2020-11-04T23:30:28Z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