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392" r:id="rId5"/>
    <p:sldId id="375" r:id="rId6"/>
    <p:sldId id="401" r:id="rId7"/>
    <p:sldId id="402" r:id="rId8"/>
    <p:sldId id="403" r:id="rId9"/>
    <p:sldId id="406" r:id="rId10"/>
    <p:sldId id="404" r:id="rId11"/>
    <p:sldId id="397" r:id="rId12"/>
    <p:sldId id="407" r:id="rId13"/>
    <p:sldId id="408" r:id="rId14"/>
    <p:sldId id="409" r:id="rId15"/>
    <p:sldId id="410" r:id="rId16"/>
    <p:sldId id="398" r:id="rId17"/>
    <p:sldId id="399" r:id="rId18"/>
    <p:sldId id="400" r:id="rId19"/>
    <p:sldId id="4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8322E-1113-46C2-8560-11846F073180}" v="2" dt="2025-12-03T23:22:4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061" autoAdjust="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 Adnan Abd Alhadi Altiti" userId="9fc18863-205d-4c32-8b7b-e0573a6a72df" providerId="ADAL" clId="{9C1E5AF2-90B6-4369-A654-6641FE20616B}"/>
    <pc:docChg chg="undo custSel addSld delSld modSld sldOrd">
      <pc:chgData name="Ola Adnan Abd Alhadi Altiti" userId="9fc18863-205d-4c32-8b7b-e0573a6a72df" providerId="ADAL" clId="{9C1E5AF2-90B6-4369-A654-6641FE20616B}" dt="2025-12-03T23:23:49.812" v="3007" actId="2711"/>
      <pc:docMkLst>
        <pc:docMk/>
      </pc:docMkLst>
      <pc:sldChg chg="addSp delSp modSp mod">
        <pc:chgData name="Ola Adnan Abd Alhadi Altiti" userId="9fc18863-205d-4c32-8b7b-e0573a6a72df" providerId="ADAL" clId="{9C1E5AF2-90B6-4369-A654-6641FE20616B}" dt="2025-12-03T23:23:49.812" v="3007" actId="2711"/>
        <pc:sldMkLst>
          <pc:docMk/>
          <pc:sldMk cId="472183067" sldId="375"/>
        </pc:sldMkLst>
        <pc:spChg chg="add del">
          <ac:chgData name="Ola Adnan Abd Alhadi Altiti" userId="9fc18863-205d-4c32-8b7b-e0573a6a72df" providerId="ADAL" clId="{9C1E5AF2-90B6-4369-A654-6641FE20616B}" dt="2025-12-03T23:22:35.526" v="2991" actId="22"/>
          <ac:spMkLst>
            <pc:docMk/>
            <pc:sldMk cId="472183067" sldId="375"/>
            <ac:spMk id="3" creationId="{480C1C71-CB8F-BF56-0B35-DB9A2C12DD74}"/>
          </ac:spMkLst>
        </pc:spChg>
        <pc:spChg chg="mod">
          <ac:chgData name="Ola Adnan Abd Alhadi Altiti" userId="9fc18863-205d-4c32-8b7b-e0573a6a72df" providerId="ADAL" clId="{9C1E5AF2-90B6-4369-A654-6641FE20616B}" dt="2025-12-03T23:22:09.867" v="2989" actId="1076"/>
          <ac:spMkLst>
            <pc:docMk/>
            <pc:sldMk cId="472183067" sldId="375"/>
            <ac:spMk id="5" creationId="{86102247-B34E-FCAA-D992-A009705770D9}"/>
          </ac:spMkLst>
        </pc:spChg>
        <pc:spChg chg="mod">
          <ac:chgData name="Ola Adnan Abd Alhadi Altiti" userId="9fc18863-205d-4c32-8b7b-e0573a6a72df" providerId="ADAL" clId="{9C1E5AF2-90B6-4369-A654-6641FE20616B}" dt="2025-12-03T23:23:49.812" v="3007" actId="2711"/>
          <ac:spMkLst>
            <pc:docMk/>
            <pc:sldMk cId="472183067" sldId="375"/>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B2400-6C8E-4A8A-B616-06DC6B51FA1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B00A5-6C95-43F5-B9E1-18EC36F5C59E}" type="slidenum">
              <a:rPr lang="en-US" smtClean="0"/>
              <a:t>‹#›</a:t>
            </a:fld>
            <a:endParaRPr lang="en-US"/>
          </a:p>
        </p:txBody>
      </p:sp>
    </p:spTree>
    <p:extLst>
      <p:ext uri="{BB962C8B-B14F-4D97-AF65-F5344CB8AC3E}">
        <p14:creationId xmlns:p14="http://schemas.microsoft.com/office/powerpoint/2010/main" val="25793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D286C618-1499-4816-AB7E-70FC96E3F94B}" type="datetime1">
              <a:rPr lang="en-US" smtClean="0"/>
              <a:t>12/4/2025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E292305-3961-4E7A-9FC9-E5B853216BC9}" type="datetime1">
              <a:rPr lang="en-US" smtClean="0"/>
              <a:t>12/4/2025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C53B4E7-BBB1-4AAB-82EC-96CA41CF999A}" type="datetime1">
              <a:rPr lang="en-US" smtClean="0"/>
              <a:t>12/4/2025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CAA1B89C-54B2-4A46-9703-07BDDA67F73A}" type="datetime1">
              <a:rPr lang="en-US" smtClean="0"/>
              <a:t>12/4/2025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3C63311-6C66-443B-BA43-2572126E7AA7}" type="datetime1">
              <a:rPr lang="en-US" smtClean="0"/>
              <a:t>12/4/2025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E2BF812C-AD7D-4F98-9ED0-4B8C53E27B9F}" type="datetime1">
              <a:rPr lang="en-US" smtClean="0"/>
              <a:t>12/4/2025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9C5EB521-D05A-4B76-A73B-F962F898228F}" type="datetime1">
              <a:rPr lang="en-US" smtClean="0"/>
              <a:t>12/4/2025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ECEEE4E1-EF4B-4040-91E4-D13442EF735D}" type="datetime1">
              <a:rPr lang="en-US" smtClean="0"/>
              <a:t>12/4/2025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0C24191-97AC-48B3-8833-FB6B0DE27CC8}" type="datetime1">
              <a:rPr lang="en-US" smtClean="0"/>
              <a:t>12/4/2025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CBEA491B-233B-4671-81E3-8EC2B83BC59E}" type="datetime1">
              <a:rPr lang="en-US" smtClean="0"/>
              <a:t>12/4/2025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a:t>
            </a:fld>
            <a:endParaRPr lang="en-US" dirty="0"/>
          </a:p>
        </p:txBody>
      </p:sp>
      <p:sp>
        <p:nvSpPr>
          <p:cNvPr id="2" name="Rectangle 1">
            <a:extLst>
              <a:ext uri="{FF2B5EF4-FFF2-40B4-BE49-F238E27FC236}">
                <a16:creationId xmlns:a16="http://schemas.microsoft.com/office/drawing/2014/main" id="{4DE56BD2-DDCC-4696-49C1-D5617BA19399}"/>
              </a:ext>
            </a:extLst>
          </p:cNvPr>
          <p:cNvSpPr>
            <a:spLocks noChangeArrowheads="1"/>
          </p:cNvSpPr>
          <p:nvPr/>
        </p:nvSpPr>
        <p:spPr bwMode="auto">
          <a:xfrm>
            <a:off x="1490417" y="2949978"/>
            <a:ext cx="10283175" cy="3046988"/>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lgn="r" rtl="1" eaLnBrk="0" fontAlgn="base" hangingPunct="0">
              <a:spcBef>
                <a:spcPct val="0"/>
              </a:spcBef>
              <a:spcAft>
                <a:spcPct val="0"/>
              </a:spcAft>
              <a:buFont typeface="Wingdings" panose="05000000000000000000" pitchFamily="2" charset="2"/>
              <a:buChar char="Ø"/>
            </a:pPr>
            <a:r>
              <a:rPr lang="ar-JO" sz="3200" dirty="0"/>
              <a:t>تعريف الشبكات العصبية الاصطناعية </a:t>
            </a:r>
            <a:endParaRPr lang="en-US" sz="3200" dirty="0"/>
          </a:p>
          <a:p>
            <a:pPr marL="457200" indent="-457200" algn="r" rtl="1" eaLnBrk="0" fontAlgn="base" hangingPunct="0">
              <a:spcBef>
                <a:spcPct val="0"/>
              </a:spcBef>
              <a:spcAft>
                <a:spcPct val="0"/>
              </a:spcAft>
              <a:buFont typeface="Wingdings" panose="05000000000000000000" pitchFamily="2" charset="2"/>
              <a:buChar char="Ø"/>
            </a:pPr>
            <a:r>
              <a:rPr lang="ar-JO" sz="3200" dirty="0"/>
              <a:t>تعلم الشبكة العصبية الاصطناعية </a:t>
            </a:r>
            <a:endParaRPr lang="en-US" sz="3200" dirty="0"/>
          </a:p>
          <a:p>
            <a:pPr marL="457200" indent="-457200" algn="r" rtl="1" eaLnBrk="0" fontAlgn="base" hangingPunct="0">
              <a:spcBef>
                <a:spcPct val="0"/>
              </a:spcBef>
              <a:spcAft>
                <a:spcPct val="0"/>
              </a:spcAft>
              <a:buFont typeface="Wingdings" panose="05000000000000000000" pitchFamily="2" charset="2"/>
              <a:buChar char="Ø"/>
            </a:pPr>
            <a:r>
              <a:rPr lang="ar-JO" sz="3200" dirty="0"/>
              <a:t>تقسيم البيانات</a:t>
            </a:r>
            <a:endParaRPr lang="en-US" sz="3200" dirty="0"/>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ar-JO" altLang="ar-JO" sz="3200" b="0" i="0" u="none" strike="noStrike" cap="none" normalizeH="0" baseline="0" dirty="0">
              <a:ln>
                <a:noFill/>
              </a:ln>
              <a:solidFill>
                <a:schemeClr val="tx1"/>
              </a:solidFill>
              <a:effectLst/>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lang="ar-JO" altLang="ar-JO" sz="3200" dirty="0">
              <a:solidFill>
                <a:schemeClr val="tx1"/>
              </a:solidFill>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lang="ar-JO" altLang="ar-JO" sz="3200" dirty="0">
              <a:solidFill>
                <a:schemeClr val="tx1"/>
              </a:solidFill>
              <a:latin typeface="Times New Roman" panose="02020603050405020304" pitchFamily="18" charset="0"/>
            </a:endParaRPr>
          </a:p>
        </p:txBody>
      </p:sp>
      <p:sp>
        <p:nvSpPr>
          <p:cNvPr id="6" name="TextBox 5">
            <a:extLst>
              <a:ext uri="{FF2B5EF4-FFF2-40B4-BE49-F238E27FC236}">
                <a16:creationId xmlns:a16="http://schemas.microsoft.com/office/drawing/2014/main" id="{86102247-B34E-FCAA-D992-A009705770D9}"/>
              </a:ext>
            </a:extLst>
          </p:cNvPr>
          <p:cNvSpPr txBox="1"/>
          <p:nvPr/>
        </p:nvSpPr>
        <p:spPr>
          <a:xfrm>
            <a:off x="705257" y="281517"/>
            <a:ext cx="11068335" cy="156966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4800" dirty="0">
                <a:solidFill>
                  <a:srgbClr val="C00000"/>
                </a:solidFill>
                <a:latin typeface="Times New Roman" panose="02020603050405020304" pitchFamily="18" charset="0"/>
              </a:rPr>
              <a:t>Neural networks and deep learning</a:t>
            </a:r>
            <a:r>
              <a:rPr lang="ar-JO" sz="4800" dirty="0">
                <a:solidFill>
                  <a:srgbClr val="C00000"/>
                </a:solidFill>
                <a:latin typeface="Times New Roman" panose="02020603050405020304" pitchFamily="18" charset="0"/>
              </a:rPr>
              <a:t>الشبكات العصبية والتعلم العميق </a:t>
            </a:r>
          </a:p>
        </p:txBody>
      </p:sp>
      <p:pic>
        <p:nvPicPr>
          <p:cNvPr id="3" name="Picture 2" descr="Deep Neural Networks: Concepts and History Overview"/>
          <p:cNvPicPr>
            <a:picLocks noChangeAspect="1" noChangeArrowheads="1"/>
          </p:cNvPicPr>
          <p:nvPr/>
        </p:nvPicPr>
        <p:blipFill rotWithShape="1">
          <a:blip r:embed="rId2">
            <a:extLst>
              <a:ext uri="{28A0092B-C50C-407E-A947-70E740481C1C}">
                <a14:useLocalDpi xmlns:a14="http://schemas.microsoft.com/office/drawing/2010/main" val="0"/>
              </a:ext>
            </a:extLst>
          </a:blip>
          <a:srcRect l="8368" t="9686" r="11280"/>
          <a:stretch/>
        </p:blipFill>
        <p:spPr bwMode="auto">
          <a:xfrm>
            <a:off x="442451" y="2389239"/>
            <a:ext cx="5427407" cy="267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3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tabLst>
                <a:tab pos="3676650" algn="l"/>
              </a:tabLst>
            </a:pPr>
            <a:r>
              <a:rPr lang="ar-JO" sz="4800" dirty="0">
                <a:solidFill>
                  <a:srgbClr val="C00000"/>
                </a:solidFill>
                <a:latin typeface="Times New Roman" panose="02020603050405020304" pitchFamily="18" charset="0"/>
              </a:rPr>
              <a:t>مثال</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2" name="TextBox 1"/>
          <p:cNvSpPr txBox="1"/>
          <p:nvPr/>
        </p:nvSpPr>
        <p:spPr>
          <a:xfrm>
            <a:off x="6537960" y="1911094"/>
            <a:ext cx="5412247" cy="3970318"/>
          </a:xfrm>
          <a:prstGeom prst="rect">
            <a:avLst/>
          </a:prstGeom>
          <a:noFill/>
        </p:spPr>
        <p:txBody>
          <a:bodyPr wrap="square" rtlCol="0">
            <a:spAutoFit/>
          </a:bodyPr>
          <a:lstStyle/>
          <a:p>
            <a:pPr algn="r" rtl="1"/>
            <a:r>
              <a:rPr lang="ar-JO" dirty="0"/>
              <a:t>لدينا خليتان في الطبقة المخفية:</a:t>
            </a:r>
          </a:p>
          <a:p>
            <a:pPr algn="r" rtl="1"/>
            <a:r>
              <a:rPr lang="en-US" b="1" dirty="0"/>
              <a:t>H₃ </a:t>
            </a:r>
            <a:r>
              <a:rPr lang="ar-JO" b="1" dirty="0"/>
              <a:t>و </a:t>
            </a:r>
            <a:r>
              <a:rPr lang="en-US" b="1" dirty="0"/>
              <a:t>H₄</a:t>
            </a:r>
          </a:p>
          <a:p>
            <a:pPr algn="r" rtl="1"/>
            <a:r>
              <a:rPr lang="ar-JO" dirty="0"/>
              <a:t>كل خلية تستقبل إشارات من </a:t>
            </a:r>
            <a:r>
              <a:rPr lang="en-US" dirty="0"/>
              <a:t>x₁</a:t>
            </a:r>
            <a:r>
              <a:rPr lang="ar-JO" dirty="0"/>
              <a:t> </a:t>
            </a:r>
            <a:r>
              <a:rPr lang="en-US" dirty="0"/>
              <a:t> </a:t>
            </a:r>
            <a:r>
              <a:rPr lang="ar-JO" dirty="0"/>
              <a:t>و</a:t>
            </a:r>
            <a:r>
              <a:rPr lang="en-US" dirty="0"/>
              <a:t>x₂</a:t>
            </a:r>
            <a:r>
              <a:rPr lang="ar-JO" dirty="0"/>
              <a:t> </a:t>
            </a:r>
            <a:r>
              <a:rPr lang="en-US" dirty="0"/>
              <a:t> </a:t>
            </a:r>
            <a:r>
              <a:rPr lang="ar-JO" dirty="0"/>
              <a:t>بالأوزان التالية:</a:t>
            </a:r>
          </a:p>
          <a:p>
            <a:pPr algn="r" rtl="1"/>
            <a:endParaRPr lang="ar-JO" b="1" dirty="0"/>
          </a:p>
          <a:p>
            <a:pPr algn="r" rtl="1"/>
            <a:r>
              <a:rPr lang="en-US" b="1" dirty="0"/>
              <a:t> </a:t>
            </a:r>
            <a:r>
              <a:rPr lang="ar-JO" b="1" dirty="0"/>
              <a:t>نحو الخلية </a:t>
            </a:r>
            <a:r>
              <a:rPr lang="en-US" b="1" dirty="0"/>
              <a:t>H₃:</a:t>
            </a:r>
          </a:p>
          <a:p>
            <a:pPr algn="r" rtl="1"/>
            <a:r>
              <a:rPr lang="ar-JO" dirty="0"/>
              <a:t>من </a:t>
            </a:r>
            <a:r>
              <a:rPr lang="en-US" dirty="0"/>
              <a:t>x₁</a:t>
            </a:r>
            <a:r>
              <a:rPr lang="ar-JO" dirty="0"/>
              <a:t> </a:t>
            </a:r>
            <a:r>
              <a:rPr lang="en-US" dirty="0"/>
              <a:t> </a:t>
            </a:r>
            <a:r>
              <a:rPr lang="ar-JO" dirty="0"/>
              <a:t>الوزن: </a:t>
            </a:r>
            <a:r>
              <a:rPr lang="en-US" b="1" dirty="0"/>
              <a:t>W₁₃ = 0.1</a:t>
            </a:r>
            <a:endParaRPr lang="en-US" dirty="0"/>
          </a:p>
          <a:p>
            <a:pPr algn="r" rtl="1"/>
            <a:r>
              <a:rPr lang="ar-JO" dirty="0"/>
              <a:t>من </a:t>
            </a:r>
            <a:r>
              <a:rPr lang="en-US" dirty="0"/>
              <a:t>x₂</a:t>
            </a:r>
            <a:r>
              <a:rPr lang="ar-JO" dirty="0"/>
              <a:t> </a:t>
            </a:r>
            <a:r>
              <a:rPr lang="en-US" dirty="0"/>
              <a:t> </a:t>
            </a:r>
            <a:r>
              <a:rPr lang="ar-JO" dirty="0"/>
              <a:t>الوزن: </a:t>
            </a:r>
            <a:r>
              <a:rPr lang="en-US" b="1" dirty="0"/>
              <a:t>W₂₃ = 0.8</a:t>
            </a:r>
            <a:endParaRPr lang="ar-JO" b="1" dirty="0"/>
          </a:p>
          <a:p>
            <a:pPr algn="r" rtl="1"/>
            <a:endParaRPr lang="en-US" dirty="0"/>
          </a:p>
          <a:p>
            <a:pPr algn="r" rtl="1"/>
            <a:r>
              <a:rPr lang="ar-JO" b="1" dirty="0"/>
              <a:t>حساب المدخل إلى </a:t>
            </a:r>
            <a:r>
              <a:rPr lang="en-US" b="1" dirty="0"/>
              <a:t>H₃:</a:t>
            </a:r>
            <a:endParaRPr lang="ar-JO" b="1" dirty="0"/>
          </a:p>
          <a:p>
            <a:pPr algn="r" rtl="1"/>
            <a:r>
              <a:rPr lang="ar-JO" dirty="0"/>
              <a:t>تضرب الاوزان بقيم المدخلات </a:t>
            </a:r>
          </a:p>
          <a:p>
            <a:pPr algn="r" rtl="1"/>
            <a:endParaRPr lang="ar-JO" dirty="0"/>
          </a:p>
          <a:p>
            <a:pPr algn="r" rtl="1"/>
            <a:endParaRPr lang="ar-JO" dirty="0"/>
          </a:p>
          <a:p>
            <a:pPr algn="r" rtl="1"/>
            <a:r>
              <a:rPr lang="ar-JO" dirty="0"/>
              <a:t>ثم بعدها يُطبّق دالة تفعيل لتُعطي </a:t>
            </a:r>
            <a:r>
              <a:rPr lang="en-US" b="1" dirty="0"/>
              <a:t>y₃</a:t>
            </a:r>
            <a:r>
              <a:rPr lang="en-US" dirty="0"/>
              <a:t>.</a:t>
            </a:r>
            <a:endParaRPr lang="ar-JO" b="1" dirty="0"/>
          </a:p>
          <a:p>
            <a:pPr algn="r" rtl="1"/>
            <a:endParaRPr lang="en-US" b="1" dirty="0"/>
          </a:p>
        </p:txBody>
      </p:sp>
      <p:pic>
        <p:nvPicPr>
          <p:cNvPr id="3" name="Picture 2"/>
          <p:cNvPicPr>
            <a:picLocks noChangeAspect="1"/>
          </p:cNvPicPr>
          <p:nvPr/>
        </p:nvPicPr>
        <p:blipFill>
          <a:blip r:embed="rId2"/>
          <a:stretch>
            <a:fillRect/>
          </a:stretch>
        </p:blipFill>
        <p:spPr>
          <a:xfrm>
            <a:off x="72818" y="2264105"/>
            <a:ext cx="6593158" cy="2987299"/>
          </a:xfrm>
          <a:prstGeom prst="rect">
            <a:avLst/>
          </a:prstGeom>
        </p:spPr>
      </p:pic>
      <p:pic>
        <p:nvPicPr>
          <p:cNvPr id="4" name="Picture 3"/>
          <p:cNvPicPr>
            <a:picLocks noChangeAspect="1"/>
          </p:cNvPicPr>
          <p:nvPr/>
        </p:nvPicPr>
        <p:blipFill>
          <a:blip r:embed="rId3"/>
          <a:stretch>
            <a:fillRect/>
          </a:stretch>
        </p:blipFill>
        <p:spPr>
          <a:xfrm>
            <a:off x="8779525" y="4728262"/>
            <a:ext cx="3170682" cy="455961"/>
          </a:xfrm>
          <a:prstGeom prst="rect">
            <a:avLst/>
          </a:prstGeom>
        </p:spPr>
      </p:pic>
    </p:spTree>
    <p:extLst>
      <p:ext uri="{BB962C8B-B14F-4D97-AF65-F5344CB8AC3E}">
        <p14:creationId xmlns:p14="http://schemas.microsoft.com/office/powerpoint/2010/main" val="338706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tabLst>
                <a:tab pos="3676650" algn="l"/>
              </a:tabLst>
            </a:pPr>
            <a:r>
              <a:rPr lang="ar-JO" sz="4800" dirty="0">
                <a:solidFill>
                  <a:srgbClr val="C00000"/>
                </a:solidFill>
                <a:latin typeface="Times New Roman" panose="02020603050405020304" pitchFamily="18" charset="0"/>
              </a:rPr>
              <a:t>مثال</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2" name="TextBox 1"/>
          <p:cNvSpPr txBox="1"/>
          <p:nvPr/>
        </p:nvSpPr>
        <p:spPr>
          <a:xfrm>
            <a:off x="6537960" y="2264105"/>
            <a:ext cx="5412247" cy="2862322"/>
          </a:xfrm>
          <a:prstGeom prst="rect">
            <a:avLst/>
          </a:prstGeom>
          <a:noFill/>
        </p:spPr>
        <p:txBody>
          <a:bodyPr wrap="square" rtlCol="0">
            <a:spAutoFit/>
          </a:bodyPr>
          <a:lstStyle/>
          <a:p>
            <a:pPr algn="r" rtl="1"/>
            <a:r>
              <a:rPr lang="en-US" b="1" dirty="0"/>
              <a:t> </a:t>
            </a:r>
            <a:r>
              <a:rPr lang="ar-JO" b="1" dirty="0"/>
              <a:t>نحو الخلية </a:t>
            </a:r>
            <a:r>
              <a:rPr lang="en-US" b="1" dirty="0"/>
              <a:t>H</a:t>
            </a:r>
            <a:r>
              <a:rPr lang="en-US" b="1" baseline="-25000" dirty="0"/>
              <a:t>4</a:t>
            </a:r>
            <a:r>
              <a:rPr lang="en-US" b="1" dirty="0"/>
              <a:t>:</a:t>
            </a:r>
          </a:p>
          <a:p>
            <a:pPr algn="r" rtl="1"/>
            <a:r>
              <a:rPr lang="ar-JO" dirty="0"/>
              <a:t>من </a:t>
            </a:r>
            <a:r>
              <a:rPr lang="en-US" dirty="0"/>
              <a:t>x₁</a:t>
            </a:r>
            <a:r>
              <a:rPr lang="ar-JO" dirty="0"/>
              <a:t> </a:t>
            </a:r>
            <a:r>
              <a:rPr lang="en-US" dirty="0"/>
              <a:t> </a:t>
            </a:r>
            <a:r>
              <a:rPr lang="ar-JO" dirty="0"/>
              <a:t>الوزن: </a:t>
            </a:r>
            <a:r>
              <a:rPr lang="en-US" b="1" dirty="0" smtClean="0"/>
              <a:t>W</a:t>
            </a:r>
            <a:r>
              <a:rPr lang="en-US" b="1" baseline="-25000" dirty="0" smtClean="0"/>
              <a:t>14</a:t>
            </a:r>
            <a:r>
              <a:rPr lang="en-US" b="1" dirty="0" smtClean="0"/>
              <a:t> </a:t>
            </a:r>
            <a:r>
              <a:rPr lang="en-US" b="1" dirty="0"/>
              <a:t>= </a:t>
            </a:r>
            <a:r>
              <a:rPr lang="en-US" b="1" dirty="0" smtClean="0"/>
              <a:t>0.4</a:t>
            </a:r>
            <a:endParaRPr lang="en-US" dirty="0"/>
          </a:p>
          <a:p>
            <a:pPr algn="r" rtl="1"/>
            <a:r>
              <a:rPr lang="ar-JO" dirty="0"/>
              <a:t>من </a:t>
            </a:r>
            <a:r>
              <a:rPr lang="en-US" dirty="0"/>
              <a:t>x₂</a:t>
            </a:r>
            <a:r>
              <a:rPr lang="ar-JO" dirty="0"/>
              <a:t> </a:t>
            </a:r>
            <a:r>
              <a:rPr lang="en-US" dirty="0"/>
              <a:t> </a:t>
            </a:r>
            <a:r>
              <a:rPr lang="ar-JO" dirty="0"/>
              <a:t>الوزن: </a:t>
            </a:r>
            <a:r>
              <a:rPr lang="en-US" b="1" dirty="0" smtClean="0"/>
              <a:t>W</a:t>
            </a:r>
            <a:r>
              <a:rPr lang="en-US" b="1" baseline="-25000" dirty="0" smtClean="0"/>
              <a:t>24</a:t>
            </a:r>
            <a:r>
              <a:rPr lang="en-US" b="1" dirty="0" smtClean="0"/>
              <a:t> </a:t>
            </a:r>
            <a:r>
              <a:rPr lang="en-US" b="1" dirty="0"/>
              <a:t>= </a:t>
            </a:r>
            <a:r>
              <a:rPr lang="en-US" b="1" dirty="0" smtClean="0"/>
              <a:t>0.6</a:t>
            </a:r>
            <a:endParaRPr lang="ar-JO" b="1" dirty="0"/>
          </a:p>
          <a:p>
            <a:pPr algn="r" rtl="1"/>
            <a:endParaRPr lang="en-US" dirty="0"/>
          </a:p>
          <a:p>
            <a:pPr algn="r" rtl="1"/>
            <a:r>
              <a:rPr lang="ar-JO" b="1" dirty="0"/>
              <a:t>حساب المدخل إلى </a:t>
            </a:r>
            <a:r>
              <a:rPr lang="en-US" b="1" dirty="0"/>
              <a:t>H</a:t>
            </a:r>
            <a:r>
              <a:rPr lang="en-US" b="1" baseline="-25000" dirty="0"/>
              <a:t>4</a:t>
            </a:r>
            <a:r>
              <a:rPr lang="en-US" b="1" dirty="0"/>
              <a:t>:</a:t>
            </a:r>
            <a:endParaRPr lang="ar-JO" b="1" dirty="0"/>
          </a:p>
          <a:p>
            <a:pPr algn="r" rtl="1"/>
            <a:r>
              <a:rPr lang="ar-JO" dirty="0"/>
              <a:t>تضرب الاوزان بقيم المدخلات </a:t>
            </a:r>
          </a:p>
          <a:p>
            <a:pPr algn="r" rtl="1"/>
            <a:endParaRPr lang="ar-JO" dirty="0"/>
          </a:p>
          <a:p>
            <a:pPr algn="r" rtl="1"/>
            <a:endParaRPr lang="ar-JO" dirty="0"/>
          </a:p>
          <a:p>
            <a:pPr algn="r" rtl="1"/>
            <a:r>
              <a:rPr lang="ar-JO" dirty="0"/>
              <a:t>ثم بعدها يُطبّق دالة تفعيل لتُعطي </a:t>
            </a:r>
            <a:r>
              <a:rPr lang="en-US" b="1" dirty="0"/>
              <a:t>y</a:t>
            </a:r>
            <a:r>
              <a:rPr lang="en-US" b="1" baseline="-25000" dirty="0"/>
              <a:t>4</a:t>
            </a:r>
            <a:r>
              <a:rPr lang="en-US" dirty="0"/>
              <a:t>.</a:t>
            </a:r>
            <a:endParaRPr lang="ar-JO" b="1" dirty="0"/>
          </a:p>
          <a:p>
            <a:pPr algn="r" rtl="1"/>
            <a:endParaRPr lang="en-US" b="1" dirty="0"/>
          </a:p>
        </p:txBody>
      </p:sp>
      <p:pic>
        <p:nvPicPr>
          <p:cNvPr id="3" name="Picture 2"/>
          <p:cNvPicPr>
            <a:picLocks noChangeAspect="1"/>
          </p:cNvPicPr>
          <p:nvPr/>
        </p:nvPicPr>
        <p:blipFill>
          <a:blip r:embed="rId2"/>
          <a:stretch>
            <a:fillRect/>
          </a:stretch>
        </p:blipFill>
        <p:spPr>
          <a:xfrm>
            <a:off x="72818" y="2264105"/>
            <a:ext cx="6593158" cy="2987299"/>
          </a:xfrm>
          <a:prstGeom prst="rect">
            <a:avLst/>
          </a:prstGeom>
        </p:spPr>
      </p:pic>
      <p:pic>
        <p:nvPicPr>
          <p:cNvPr id="8" name="Picture 7"/>
          <p:cNvPicPr>
            <a:picLocks noChangeAspect="1"/>
          </p:cNvPicPr>
          <p:nvPr/>
        </p:nvPicPr>
        <p:blipFill>
          <a:blip r:embed="rId3"/>
          <a:stretch>
            <a:fillRect/>
          </a:stretch>
        </p:blipFill>
        <p:spPr>
          <a:xfrm>
            <a:off x="8406526" y="3968066"/>
            <a:ext cx="3543681" cy="489060"/>
          </a:xfrm>
          <a:prstGeom prst="rect">
            <a:avLst/>
          </a:prstGeom>
        </p:spPr>
      </p:pic>
    </p:spTree>
    <p:extLst>
      <p:ext uri="{BB962C8B-B14F-4D97-AF65-F5344CB8AC3E}">
        <p14:creationId xmlns:p14="http://schemas.microsoft.com/office/powerpoint/2010/main" val="376999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tabLst>
                <a:tab pos="3676650" algn="l"/>
              </a:tabLst>
            </a:pPr>
            <a:r>
              <a:rPr lang="ar-JO" sz="4800" dirty="0">
                <a:solidFill>
                  <a:srgbClr val="C00000"/>
                </a:solidFill>
                <a:latin typeface="Times New Roman" panose="02020603050405020304" pitchFamily="18" charset="0"/>
              </a:rPr>
              <a:t>مثال</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2" name="TextBox 1"/>
          <p:cNvSpPr txBox="1"/>
          <p:nvPr/>
        </p:nvSpPr>
        <p:spPr>
          <a:xfrm>
            <a:off x="6537960" y="2264105"/>
            <a:ext cx="5412247" cy="3139321"/>
          </a:xfrm>
          <a:prstGeom prst="rect">
            <a:avLst/>
          </a:prstGeom>
          <a:noFill/>
        </p:spPr>
        <p:txBody>
          <a:bodyPr wrap="square" rtlCol="0">
            <a:spAutoFit/>
          </a:bodyPr>
          <a:lstStyle/>
          <a:p>
            <a:pPr algn="r" rtl="1"/>
            <a:r>
              <a:rPr lang="en-US" b="1" dirty="0"/>
              <a:t> </a:t>
            </a:r>
            <a:r>
              <a:rPr lang="ar-JO" dirty="0"/>
              <a:t>الخلية </a:t>
            </a:r>
            <a:r>
              <a:rPr lang="en-US" dirty="0"/>
              <a:t>O₅ </a:t>
            </a:r>
            <a:r>
              <a:rPr lang="ar-JO" dirty="0"/>
              <a:t>تجمع:</a:t>
            </a:r>
          </a:p>
          <a:p>
            <a:pPr algn="r" rtl="1"/>
            <a:r>
              <a:rPr lang="ar-JO" dirty="0"/>
              <a:t>إشارة من </a:t>
            </a:r>
            <a:r>
              <a:rPr lang="en-US" dirty="0"/>
              <a:t>H₃ </a:t>
            </a:r>
            <a:r>
              <a:rPr lang="ar-JO" dirty="0"/>
              <a:t>بوزن: </a:t>
            </a:r>
            <a:r>
              <a:rPr lang="en-US" b="1" dirty="0"/>
              <a:t>W₃₅ = 0.3</a:t>
            </a:r>
            <a:endParaRPr lang="en-US" dirty="0"/>
          </a:p>
          <a:p>
            <a:pPr algn="r" rtl="1"/>
            <a:r>
              <a:rPr lang="ar-JO" dirty="0"/>
              <a:t>إشارة من </a:t>
            </a:r>
            <a:r>
              <a:rPr lang="en-US" dirty="0"/>
              <a:t>H₄ </a:t>
            </a:r>
            <a:r>
              <a:rPr lang="ar-JO" dirty="0"/>
              <a:t>بوزن: </a:t>
            </a:r>
            <a:r>
              <a:rPr lang="en-US" b="1" dirty="0"/>
              <a:t>W₄₅ = 0.9</a:t>
            </a:r>
          </a:p>
          <a:p>
            <a:pPr algn="r" rtl="1"/>
            <a:endParaRPr lang="en-US" dirty="0"/>
          </a:p>
          <a:p>
            <a:pPr algn="r" rtl="1"/>
            <a:r>
              <a:rPr lang="ar-JO" b="1" dirty="0"/>
              <a:t>حساب مدخل </a:t>
            </a:r>
            <a:r>
              <a:rPr lang="en-US" b="1" dirty="0"/>
              <a:t>O₅:</a:t>
            </a:r>
          </a:p>
          <a:p>
            <a:pPr algn="r" rtl="1"/>
            <a:endParaRPr lang="en-US" b="1" dirty="0"/>
          </a:p>
          <a:p>
            <a:pPr algn="r" rtl="1"/>
            <a:endParaRPr lang="en-US" b="1" dirty="0"/>
          </a:p>
          <a:p>
            <a:pPr algn="r" rtl="1"/>
            <a:endParaRPr lang="en-US" dirty="0"/>
          </a:p>
          <a:p>
            <a:pPr algn="r" rtl="1"/>
            <a:r>
              <a:rPr lang="ar-JO" dirty="0"/>
              <a:t>ثم بعدها يُطبّق دالة تفعيل لتُعطي </a:t>
            </a:r>
            <a:r>
              <a:rPr lang="en-US" b="1" dirty="0"/>
              <a:t>O</a:t>
            </a:r>
            <a:r>
              <a:rPr lang="en-US" b="1" baseline="-25000" dirty="0"/>
              <a:t>4</a:t>
            </a:r>
            <a:r>
              <a:rPr lang="en-US" dirty="0"/>
              <a:t>.</a:t>
            </a:r>
            <a:endParaRPr lang="en-US" b="1" dirty="0"/>
          </a:p>
          <a:p>
            <a:pPr algn="r" rtl="1"/>
            <a:endParaRPr lang="en-US" b="1" dirty="0"/>
          </a:p>
          <a:p>
            <a:pPr algn="r" rtl="1"/>
            <a:endParaRPr lang="en-US" b="1" dirty="0"/>
          </a:p>
        </p:txBody>
      </p:sp>
      <p:pic>
        <p:nvPicPr>
          <p:cNvPr id="3" name="Picture 2"/>
          <p:cNvPicPr>
            <a:picLocks noChangeAspect="1"/>
          </p:cNvPicPr>
          <p:nvPr/>
        </p:nvPicPr>
        <p:blipFill>
          <a:blip r:embed="rId2"/>
          <a:stretch>
            <a:fillRect/>
          </a:stretch>
        </p:blipFill>
        <p:spPr>
          <a:xfrm>
            <a:off x="72818" y="2264105"/>
            <a:ext cx="6593158" cy="2987299"/>
          </a:xfrm>
          <a:prstGeom prst="rect">
            <a:avLst/>
          </a:prstGeom>
        </p:spPr>
      </p:pic>
      <p:pic>
        <p:nvPicPr>
          <p:cNvPr id="4" name="Picture 3"/>
          <p:cNvPicPr>
            <a:picLocks noChangeAspect="1"/>
          </p:cNvPicPr>
          <p:nvPr/>
        </p:nvPicPr>
        <p:blipFill>
          <a:blip r:embed="rId3"/>
          <a:stretch>
            <a:fillRect/>
          </a:stretch>
        </p:blipFill>
        <p:spPr>
          <a:xfrm>
            <a:off x="8068056" y="3673983"/>
            <a:ext cx="3810000" cy="552450"/>
          </a:xfrm>
          <a:prstGeom prst="rect">
            <a:avLst/>
          </a:prstGeom>
        </p:spPr>
      </p:pic>
    </p:spTree>
    <p:extLst>
      <p:ext uri="{BB962C8B-B14F-4D97-AF65-F5344CB8AC3E}">
        <p14:creationId xmlns:p14="http://schemas.microsoft.com/office/powerpoint/2010/main" val="267083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تعلم الشبكة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6" name="Content Placeholder 4">
            <a:extLst>
              <a:ext uri="{FF2B5EF4-FFF2-40B4-BE49-F238E27FC236}">
                <a16:creationId xmlns:a16="http://schemas.microsoft.com/office/drawing/2014/main" id="{E1119E1C-89E1-499C-34DB-7B9D6B42B6F0}"/>
              </a:ext>
            </a:extLst>
          </p:cNvPr>
          <p:cNvSpPr txBox="1">
            <a:spLocks/>
          </p:cNvSpPr>
          <p:nvPr/>
        </p:nvSpPr>
        <p:spPr>
          <a:xfrm>
            <a:off x="0" y="1418896"/>
            <a:ext cx="12192000" cy="5759669"/>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r">
              <a:lnSpc>
                <a:spcPct val="90000"/>
              </a:lnSpc>
              <a:spcBef>
                <a:spcPts val="1000"/>
              </a:spcBef>
              <a:spcAft>
                <a:spcPts val="0"/>
              </a:spcAft>
              <a:buClrTx/>
              <a:buSzTx/>
              <a:buNone/>
            </a:pPr>
            <a:r>
              <a:rPr lang="en-US" sz="2400" b="1" dirty="0">
                <a:solidFill>
                  <a:srgbClr val="0070C0"/>
                </a:solidFill>
                <a:latin typeface="Calibri" panose="020F0502020204030204"/>
              </a:rPr>
              <a:t>Forward propagation</a:t>
            </a:r>
            <a:r>
              <a:rPr lang="ar-JO" sz="2400" b="1" dirty="0">
                <a:solidFill>
                  <a:srgbClr val="0070C0"/>
                </a:solidFill>
                <a:latin typeface="Calibri" panose="020F0502020204030204"/>
                <a:cs typeface="Times New Roman" panose="02020603050405020304" pitchFamily="18" charset="0"/>
              </a:rPr>
              <a:t> 1. الانتشار الأمامي-</a:t>
            </a:r>
            <a:endParaRPr lang="en-US" sz="2400" dirty="0">
              <a:cs typeface="+mj-cs"/>
            </a:endParaRPr>
          </a:p>
          <a:p>
            <a:pPr marL="0" indent="0" algn="r" rtl="1">
              <a:buFont typeface="Calibri" panose="020F0502020204030204" pitchFamily="34" charset="0"/>
              <a:buNone/>
            </a:pPr>
            <a:r>
              <a:rPr lang="ar-JO" sz="2400" dirty="0">
                <a:cs typeface="+mj-cs"/>
              </a:rPr>
              <a:t>عند إدخال البيانات إلى الشبكة، تمر عبر الشبكة في الاتجاه الأمامي، من طبقة الإدخال عبر الطبقات المخفية إلى طبقة الإخراج. تُعرف هذه العملية بالانتشار الأمامي. يحدث أثناء هذه المرحلة:</a:t>
            </a:r>
            <a:endParaRPr lang="en-AE" sz="2400" dirty="0">
              <a:cs typeface="+mj-cs"/>
            </a:endParaRPr>
          </a:p>
          <a:p>
            <a:pPr marL="0" indent="0" algn="r" rtl="1">
              <a:buNone/>
            </a:pPr>
            <a:r>
              <a:rPr lang="ar-JO" sz="2400" b="1" dirty="0">
                <a:solidFill>
                  <a:srgbClr val="C00000"/>
                </a:solidFill>
                <a:cs typeface="+mj-cs"/>
              </a:rPr>
              <a:t>التحويل الخطي (</a:t>
            </a:r>
            <a:r>
              <a:rPr lang="en-US" sz="2400" b="1" dirty="0">
                <a:solidFill>
                  <a:srgbClr val="C00000"/>
                </a:solidFill>
                <a:cs typeface="+mj-cs"/>
              </a:rPr>
              <a:t>Linear transformation</a:t>
            </a:r>
            <a:r>
              <a:rPr lang="ar-JO" sz="2400" b="1" dirty="0">
                <a:solidFill>
                  <a:srgbClr val="C00000"/>
                </a:solidFill>
                <a:cs typeface="+mj-cs"/>
              </a:rPr>
              <a:t>): </a:t>
            </a:r>
            <a:r>
              <a:rPr lang="ar-JO" sz="2400" dirty="0">
                <a:cs typeface="+mj-cs"/>
              </a:rPr>
              <a:t>يتلقى كل عصبون في طبقة مدخلات، يتم ضربها بالأوزان المرتبطة بالروابط.يتم جمع هذه المنتجات معًا، ويتم إضافة تحيز إلى المجموع. يتم تمثيل ذلك رياضيًا</a:t>
            </a:r>
            <a:endParaRPr lang="en-AE" sz="2400" dirty="0">
              <a:cs typeface="+mj-cs"/>
            </a:endParaRPr>
          </a:p>
          <a:p>
            <a:pPr marL="0" indent="0" algn="r" rtl="1">
              <a:buFont typeface="Calibri" panose="020F0502020204030204" pitchFamily="34" charset="0"/>
              <a:buNone/>
            </a:pPr>
            <a:endParaRPr lang="en-AE" sz="2400" dirty="0">
              <a:cs typeface="+mj-cs"/>
            </a:endParaRPr>
          </a:p>
          <a:p>
            <a:pPr marL="0" indent="0" algn="r" rtl="1">
              <a:buFont typeface="Calibri" panose="020F0502020204030204" pitchFamily="34" charset="0"/>
              <a:buNone/>
            </a:pPr>
            <a:endParaRPr lang="en-AE" sz="2400" dirty="0">
              <a:cs typeface="+mj-cs"/>
            </a:endParaRPr>
          </a:p>
          <a:p>
            <a:pPr marL="0" indent="0" algn="r" rtl="1">
              <a:buFont typeface="Calibri" panose="020F0502020204030204" pitchFamily="34" charset="0"/>
              <a:buNone/>
            </a:pPr>
            <a:r>
              <a:rPr lang="ar-JO" sz="2400" b="1" dirty="0">
                <a:solidFill>
                  <a:srgbClr val="C00000"/>
                </a:solidFill>
                <a:cs typeface="+mj-cs"/>
              </a:rPr>
              <a:t>التنشيط (</a:t>
            </a:r>
            <a:r>
              <a:rPr lang="en-US" sz="2400" b="1" dirty="0">
                <a:solidFill>
                  <a:srgbClr val="C00000"/>
                </a:solidFill>
                <a:cs typeface="+mj-cs"/>
              </a:rPr>
              <a:t>Activation</a:t>
            </a:r>
            <a:r>
              <a:rPr lang="ar-JO" sz="2400" b="1" dirty="0">
                <a:solidFill>
                  <a:srgbClr val="C00000"/>
                </a:solidFill>
                <a:cs typeface="+mj-cs"/>
              </a:rPr>
              <a:t>) </a:t>
            </a:r>
            <a:r>
              <a:rPr lang="ar-JO" sz="2400" dirty="0">
                <a:cs typeface="+mj-cs"/>
              </a:rPr>
              <a:t>يتم بعد ذلك تمرير نتيجة التحويل الخطي</a:t>
            </a:r>
            <a:r>
              <a:rPr lang="en-US" sz="2400" dirty="0">
                <a:cs typeface="+mj-cs"/>
              </a:rPr>
              <a:t> </a:t>
            </a:r>
            <a:r>
              <a:rPr lang="ar-JO" sz="2400" dirty="0">
                <a:cs typeface="+mj-cs"/>
              </a:rPr>
              <a:t>عبر دالة تنشيط. تعد دالة التنشيط بالغة الأهمية لأنها تُدخل اللاخطية إلى النظام، مما يُمكِّن الشبكة من تعلم أنماط أكثر تعقيدًا.</a:t>
            </a:r>
            <a:endParaRPr lang="en-US" sz="2400" dirty="0">
              <a:cs typeface="+mj-cs"/>
            </a:endParaRPr>
          </a:p>
          <a:p>
            <a:pPr marL="0" indent="0" algn="r" rtl="1">
              <a:buFont typeface="Calibri" panose="020F0502020204030204" pitchFamily="34" charset="0"/>
              <a:buNone/>
            </a:pPr>
            <a:endParaRPr lang="ar-JO" sz="2400" dirty="0">
              <a:cs typeface="+mj-cs"/>
            </a:endParaRPr>
          </a:p>
          <a:p>
            <a:pPr marL="0" indent="0" algn="r" rtl="1">
              <a:buFont typeface="Calibri" panose="020F0502020204030204" pitchFamily="34" charset="0"/>
              <a:buNone/>
            </a:pPr>
            <a:r>
              <a:rPr lang="en-US" sz="2400" dirty="0">
                <a:solidFill>
                  <a:srgbClr val="273239"/>
                </a:solidFill>
                <a:cs typeface="+mj-cs"/>
              </a:rPr>
              <a:t> </a:t>
            </a:r>
          </a:p>
          <a:p>
            <a:pPr marL="0" indent="0" algn="r" rtl="1">
              <a:buFont typeface="Calibri" panose="020F0502020204030204" pitchFamily="34" charset="0"/>
              <a:buNone/>
            </a:pPr>
            <a:endParaRPr lang="en-US" sz="2400" dirty="0">
              <a:solidFill>
                <a:srgbClr val="273239"/>
              </a:solidFill>
              <a:cs typeface="+mj-cs"/>
            </a:endParaRPr>
          </a:p>
          <a:p>
            <a:pPr marL="0" indent="0" algn="r" rtl="1">
              <a:buFont typeface="Calibri" panose="020F0502020204030204" pitchFamily="34" charset="0"/>
              <a:buNone/>
            </a:pPr>
            <a:endParaRPr lang="en-US" sz="2400" dirty="0">
              <a:solidFill>
                <a:srgbClr val="273239"/>
              </a:solidFill>
              <a:cs typeface="+mj-cs"/>
            </a:endParaRPr>
          </a:p>
          <a:p>
            <a:pPr marL="0" indent="0" algn="r" rtl="1">
              <a:buFont typeface="Calibri" panose="020F0502020204030204" pitchFamily="34" charset="0"/>
              <a:buNone/>
            </a:pPr>
            <a:endParaRPr lang="ar-JO" sz="2400" dirty="0">
              <a:cs typeface="+mj-cs"/>
            </a:endParaRPr>
          </a:p>
        </p:txBody>
      </p:sp>
      <p:pic>
        <p:nvPicPr>
          <p:cNvPr id="9" name="Picture 8">
            <a:extLst>
              <a:ext uri="{FF2B5EF4-FFF2-40B4-BE49-F238E27FC236}">
                <a16:creationId xmlns:a16="http://schemas.microsoft.com/office/drawing/2014/main" id="{810C1B3B-32A2-2A91-7956-A7A820DC71EE}"/>
              </a:ext>
            </a:extLst>
          </p:cNvPr>
          <p:cNvPicPr>
            <a:picLocks noChangeAspect="1"/>
          </p:cNvPicPr>
          <p:nvPr/>
        </p:nvPicPr>
        <p:blipFill>
          <a:blip r:embed="rId2"/>
          <a:stretch>
            <a:fillRect/>
          </a:stretch>
        </p:blipFill>
        <p:spPr>
          <a:xfrm>
            <a:off x="3262831" y="4155584"/>
            <a:ext cx="6127531" cy="445212"/>
          </a:xfrm>
          <a:prstGeom prst="rect">
            <a:avLst/>
          </a:prstGeom>
        </p:spPr>
      </p:pic>
    </p:spTree>
    <p:extLst>
      <p:ext uri="{BB962C8B-B14F-4D97-AF65-F5344CB8AC3E}">
        <p14:creationId xmlns:p14="http://schemas.microsoft.com/office/powerpoint/2010/main" val="412237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تعلم الشبكة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6" name="TextBox 5">
            <a:extLst>
              <a:ext uri="{FF2B5EF4-FFF2-40B4-BE49-F238E27FC236}">
                <a16:creationId xmlns:a16="http://schemas.microsoft.com/office/drawing/2014/main" id="{97E90F27-A31C-1D36-366F-28C048705A19}"/>
              </a:ext>
            </a:extLst>
          </p:cNvPr>
          <p:cNvSpPr txBox="1"/>
          <p:nvPr/>
        </p:nvSpPr>
        <p:spPr>
          <a:xfrm>
            <a:off x="134006" y="1329705"/>
            <a:ext cx="11923986" cy="4524315"/>
          </a:xfrm>
          <a:prstGeom prst="rect">
            <a:avLst/>
          </a:prstGeom>
          <a:noFill/>
        </p:spPr>
        <p:txBody>
          <a:bodyPr wrap="square">
            <a:spAutoFit/>
          </a:bodyPr>
          <a:lstStyle/>
          <a:p>
            <a:pPr algn="r"/>
            <a:r>
              <a:rPr lang="en-US" sz="2400" b="1" dirty="0">
                <a:solidFill>
                  <a:srgbClr val="0070C0"/>
                </a:solidFill>
                <a:cs typeface="+mj-cs"/>
              </a:rPr>
              <a:t>Backpropagation</a:t>
            </a:r>
            <a:r>
              <a:rPr lang="en-AE" sz="2400" b="1" dirty="0">
                <a:solidFill>
                  <a:srgbClr val="0070C0"/>
                </a:solidFill>
                <a:cs typeface="+mj-cs"/>
              </a:rPr>
              <a:t>-</a:t>
            </a:r>
            <a:r>
              <a:rPr lang="ar-JO" sz="2400" b="1" dirty="0">
                <a:solidFill>
                  <a:srgbClr val="0070C0"/>
                </a:solidFill>
                <a:cs typeface="+mj-cs"/>
              </a:rPr>
              <a:t>2.الانتشار العكسي</a:t>
            </a:r>
          </a:p>
          <a:p>
            <a:pPr algn="r"/>
            <a:r>
              <a:rPr lang="ar-JO" sz="2400" dirty="0">
                <a:cs typeface="+mj-cs"/>
              </a:rPr>
              <a:t>بعد الانتشار الأمامي، تقوم الشبكة بتقييم أدائها باستخدام دالة الخسارة، والتي تقيس الفرق بين الناتج الفعلي والناتج المتوقع. والهدف من التدريب هو تقليل هذه الخسارة. وهنا يأتي دور الانتشار الخلفي:</a:t>
            </a:r>
            <a:endParaRPr lang="en-US" sz="2400" dirty="0">
              <a:cs typeface="+mj-cs"/>
            </a:endParaRPr>
          </a:p>
          <a:p>
            <a:pPr algn="r"/>
            <a:endParaRPr lang="en-US" sz="2400" dirty="0">
              <a:cs typeface="+mj-cs"/>
            </a:endParaRPr>
          </a:p>
          <a:p>
            <a:pPr marL="342900" indent="-342900" algn="r" rtl="1">
              <a:buClr>
                <a:schemeClr val="tx1"/>
              </a:buClr>
              <a:buFont typeface="Arial" panose="020B0604020202020204" pitchFamily="34" charset="0"/>
              <a:buChar char="•"/>
            </a:pPr>
            <a:r>
              <a:rPr lang="ar-JO" sz="2400" b="1" dirty="0">
                <a:solidFill>
                  <a:srgbClr val="C00000"/>
                </a:solidFill>
                <a:cs typeface="+mj-cs"/>
              </a:rPr>
              <a:t>حساب الخسارة: </a:t>
            </a:r>
            <a:r>
              <a:rPr lang="ar-JO" sz="2400" dirty="0">
                <a:cs typeface="+mj-cs"/>
              </a:rPr>
              <a:t>تحسب الشبكة الخسارة وهي الفرق بين الناتج الفعلي والناتج المتوقع، مما يوفر مقياسًا للخطأ في التنبؤات.</a:t>
            </a:r>
          </a:p>
          <a:p>
            <a:pPr marL="342900" indent="-342900" algn="r" rtl="1">
              <a:buClr>
                <a:schemeClr val="tx1"/>
              </a:buClr>
              <a:buFont typeface="Arial" panose="020B0604020202020204" pitchFamily="34" charset="0"/>
              <a:buChar char="•"/>
            </a:pPr>
            <a:endParaRPr lang="ar-JO" sz="2400" dirty="0">
              <a:cs typeface="+mj-cs"/>
            </a:endParaRPr>
          </a:p>
          <a:p>
            <a:pPr marL="342900" indent="-342900" algn="r" rtl="1">
              <a:buClr>
                <a:schemeClr val="tx1"/>
              </a:buClr>
              <a:buFont typeface="Arial" panose="020B0604020202020204" pitchFamily="34" charset="0"/>
              <a:buChar char="•"/>
            </a:pPr>
            <a:r>
              <a:rPr lang="ar-JO" sz="2400" b="1" dirty="0">
                <a:solidFill>
                  <a:srgbClr val="C00000"/>
                </a:solidFill>
                <a:cs typeface="+mj-cs"/>
              </a:rPr>
              <a:t>حساب التدرج: </a:t>
            </a:r>
            <a:r>
              <a:rPr lang="ar-JO" sz="2400" dirty="0">
                <a:cs typeface="+mj-cs"/>
              </a:rPr>
              <a:t>تحسب الشبكة تدرجات دالة الخسارة فيما يتعلق بكل وزن وتحيز في الشبكة. يتضمن هذا تطبيق قاعدة السلسلة في حساب التفاضل والتكامل لمعرفة مقدار كل جزء من خطأ الإخراج الذي يمكن أن يُعزى إلى كل وزن وتحيز.</a:t>
            </a:r>
          </a:p>
          <a:p>
            <a:pPr marL="342900" indent="-342900" algn="r" rtl="1">
              <a:buClr>
                <a:schemeClr val="tx1"/>
              </a:buClr>
              <a:buFont typeface="Arial" panose="020B0604020202020204" pitchFamily="34" charset="0"/>
              <a:buChar char="•"/>
            </a:pPr>
            <a:endParaRPr lang="ar-JO" sz="2400" dirty="0">
              <a:cs typeface="+mj-cs"/>
            </a:endParaRPr>
          </a:p>
          <a:p>
            <a:pPr marL="342900" indent="-342900" algn="r" rtl="1">
              <a:buClr>
                <a:schemeClr val="tx1"/>
              </a:buClr>
              <a:buFont typeface="Arial" panose="020B0604020202020204" pitchFamily="34" charset="0"/>
              <a:buChar char="•"/>
            </a:pPr>
            <a:r>
              <a:rPr lang="ar-JO" sz="2400" b="1" dirty="0">
                <a:solidFill>
                  <a:srgbClr val="C00000"/>
                </a:solidFill>
                <a:cs typeface="+mj-cs"/>
              </a:rPr>
              <a:t>تحديث الوزن: </a:t>
            </a:r>
            <a:r>
              <a:rPr lang="ar-JO" sz="2400" dirty="0">
                <a:cs typeface="+mj-cs"/>
              </a:rPr>
              <a:t>بمجرد حساب التدرجات، يتم تحديث الأوزان والتحيزات باستخدام خوارزمية معينة. يتم ضبط الأوزان في الاتجاه المعاكس للتدرج لتقليل الخسارة.</a:t>
            </a:r>
          </a:p>
        </p:txBody>
      </p:sp>
    </p:spTree>
    <p:extLst>
      <p:ext uri="{BB962C8B-B14F-4D97-AF65-F5344CB8AC3E}">
        <p14:creationId xmlns:p14="http://schemas.microsoft.com/office/powerpoint/2010/main" val="9580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تعلم الشبكة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2" name="Picture 1"/>
          <p:cNvPicPr>
            <a:picLocks noChangeAspect="1"/>
          </p:cNvPicPr>
          <p:nvPr/>
        </p:nvPicPr>
        <p:blipFill>
          <a:blip r:embed="rId2"/>
          <a:stretch>
            <a:fillRect/>
          </a:stretch>
        </p:blipFill>
        <p:spPr>
          <a:xfrm>
            <a:off x="2030387" y="1280068"/>
            <a:ext cx="7902625" cy="4999153"/>
          </a:xfrm>
          <a:prstGeom prst="rect">
            <a:avLst/>
          </a:prstGeom>
        </p:spPr>
      </p:pic>
    </p:spTree>
    <p:extLst>
      <p:ext uri="{BB962C8B-B14F-4D97-AF65-F5344CB8AC3E}">
        <p14:creationId xmlns:p14="http://schemas.microsoft.com/office/powerpoint/2010/main" val="309184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تقسيم البيانات</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Rectangle 2"/>
          <p:cNvSpPr/>
          <p:nvPr/>
        </p:nvSpPr>
        <p:spPr>
          <a:xfrm>
            <a:off x="426721" y="1441901"/>
            <a:ext cx="11346872" cy="1200329"/>
          </a:xfrm>
          <a:prstGeom prst="rect">
            <a:avLst/>
          </a:prstGeom>
        </p:spPr>
        <p:txBody>
          <a:bodyPr wrap="square">
            <a:spAutoFit/>
          </a:bodyPr>
          <a:lstStyle/>
          <a:p>
            <a:pPr algn="just" rtl="1"/>
            <a:r>
              <a:rPr lang="ar-JO" sz="2400" dirty="0"/>
              <a:t>يُعدّ تقسيم البيانات خطوة أساسية في بناء نماذج التعلّم الآلي والذكاء الاصطناعي، إذ يهدف إلى تقييم أداء النموذج بشكل واقعي وموضوعي. تعتمد الفكرة على فصل البيانات المتوفّرة إلى مجموعات مختلفة، مجموعة تدريب (</a:t>
            </a:r>
            <a:r>
              <a:rPr lang="en-US" sz="2400" dirty="0"/>
              <a:t>Training Set</a:t>
            </a:r>
            <a:r>
              <a:rPr lang="ar-JO" sz="2400" dirty="0"/>
              <a:t>)</a:t>
            </a:r>
            <a:r>
              <a:rPr lang="en-US" sz="2400" dirty="0"/>
              <a:t> </a:t>
            </a:r>
            <a:r>
              <a:rPr lang="ar-JO" sz="2400" dirty="0"/>
              <a:t>تُستخدم لتعليم النموذج، و مجموعة اختبار (</a:t>
            </a:r>
            <a:r>
              <a:rPr lang="en-US" sz="2400" dirty="0"/>
              <a:t>Testing Set</a:t>
            </a:r>
            <a:r>
              <a:rPr lang="ar-JO" sz="2400" dirty="0"/>
              <a:t>) تُستخدم لتقييم دقة النموذج بعد التدريب</a:t>
            </a:r>
            <a:endParaRPr lang="en-US" sz="2400" dirty="0"/>
          </a:p>
        </p:txBody>
      </p:sp>
      <p:pic>
        <p:nvPicPr>
          <p:cNvPr id="4" name="Picture 3"/>
          <p:cNvPicPr>
            <a:picLocks noChangeAspect="1"/>
          </p:cNvPicPr>
          <p:nvPr/>
        </p:nvPicPr>
        <p:blipFill>
          <a:blip r:embed="rId2"/>
          <a:stretch>
            <a:fillRect/>
          </a:stretch>
        </p:blipFill>
        <p:spPr>
          <a:xfrm>
            <a:off x="766387" y="3011561"/>
            <a:ext cx="3606483" cy="3252726"/>
          </a:xfrm>
          <a:prstGeom prst="rect">
            <a:avLst/>
          </a:prstGeom>
        </p:spPr>
      </p:pic>
      <p:sp>
        <p:nvSpPr>
          <p:cNvPr id="6" name="Rectangle 5"/>
          <p:cNvSpPr/>
          <p:nvPr/>
        </p:nvSpPr>
        <p:spPr>
          <a:xfrm>
            <a:off x="4518168" y="3377321"/>
            <a:ext cx="7111999" cy="2677656"/>
          </a:xfrm>
          <a:prstGeom prst="rect">
            <a:avLst/>
          </a:prstGeom>
        </p:spPr>
        <p:txBody>
          <a:bodyPr wrap="square">
            <a:spAutoFit/>
          </a:bodyPr>
          <a:lstStyle/>
          <a:p>
            <a:pPr algn="r" rtl="1"/>
            <a:r>
              <a:rPr lang="ar-JO" sz="2400" dirty="0"/>
              <a:t>من الأمثلة على نسب مختلفة للتقسيم:</a:t>
            </a:r>
          </a:p>
          <a:p>
            <a:pPr algn="r" rtl="1"/>
            <a:endParaRPr lang="ar-JO" sz="2400" dirty="0"/>
          </a:p>
          <a:p>
            <a:pPr algn="r" rtl="1"/>
            <a:r>
              <a:rPr lang="ar-JO" sz="2400" b="1" dirty="0"/>
              <a:t>80% تدريب – 20% اختبار</a:t>
            </a:r>
            <a:r>
              <a:rPr lang="ar-JO" sz="2400" dirty="0"/>
              <a:t>: مناسبة عندما تكون كمية البيانات كبيرة.</a:t>
            </a:r>
          </a:p>
          <a:p>
            <a:pPr algn="r" rtl="1"/>
            <a:r>
              <a:rPr lang="ar-JO" sz="2400" b="1" dirty="0"/>
              <a:t>67% تدريب – 33% اختبار</a:t>
            </a:r>
            <a:r>
              <a:rPr lang="ar-JO" sz="2400" dirty="0"/>
              <a:t>: تقسيم متوسط يعطي مساحة أكبر لاختبار النموذج.</a:t>
            </a:r>
          </a:p>
          <a:p>
            <a:pPr algn="r" rtl="1"/>
            <a:r>
              <a:rPr lang="ar-JO" sz="2400" b="1" dirty="0"/>
              <a:t>50% تدريب – 50% اختبار</a:t>
            </a:r>
            <a:r>
              <a:rPr lang="ar-JO" sz="2400" dirty="0"/>
              <a:t>: تُستخدم عادة عندما تكون البيانات قليلة جدًا أو عندما نحتاج إلى تقييم صارم للنموذج.</a:t>
            </a:r>
          </a:p>
        </p:txBody>
      </p:sp>
    </p:spTree>
    <p:extLst>
      <p:ext uri="{BB962C8B-B14F-4D97-AF65-F5344CB8AC3E}">
        <p14:creationId xmlns:p14="http://schemas.microsoft.com/office/powerpoint/2010/main" val="270541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397570"/>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تعريف الشبكات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8" name="Rectangle 7"/>
          <p:cNvSpPr/>
          <p:nvPr/>
        </p:nvSpPr>
        <p:spPr>
          <a:xfrm>
            <a:off x="561832" y="2013078"/>
            <a:ext cx="11211759" cy="3785652"/>
          </a:xfrm>
          <a:prstGeom prst="rect">
            <a:avLst/>
          </a:prstGeom>
        </p:spPr>
        <p:txBody>
          <a:bodyPr wrap="square">
            <a:spAutoFit/>
          </a:bodyPr>
          <a:lstStyle/>
          <a:p>
            <a:pPr algn="r"/>
            <a:r>
              <a:rPr lang="en-US" sz="2400" dirty="0">
                <a:solidFill>
                  <a:srgbClr val="C00000"/>
                </a:solidFill>
                <a:latin typeface="Times New Roman" panose="02020603050405020304" pitchFamily="18" charset="0"/>
                <a:cs typeface="Times New Roman" panose="02020603050405020304" pitchFamily="18" charset="0"/>
              </a:rPr>
              <a:t>(Artificial neural networks-ANN) </a:t>
            </a:r>
            <a:r>
              <a:rPr lang="ar-JO" sz="2400" dirty="0">
                <a:solidFill>
                  <a:srgbClr val="C00000"/>
                </a:solidFill>
                <a:latin typeface="Times New Roman" panose="02020603050405020304" pitchFamily="18" charset="0"/>
                <a:cs typeface="Times New Roman" panose="02020603050405020304" pitchFamily="18" charset="0"/>
              </a:rPr>
              <a:t> الشبكات العصبية الاصطناعية</a:t>
            </a:r>
            <a:r>
              <a:rPr lang="en-US" sz="2400" dirty="0">
                <a:solidFill>
                  <a:srgbClr val="C00000"/>
                </a:solidFill>
                <a:latin typeface="Times New Roman" panose="02020603050405020304" pitchFamily="18" charset="0"/>
                <a:cs typeface="Times New Roman" panose="02020603050405020304" pitchFamily="18" charset="0"/>
              </a:rPr>
              <a:t> </a:t>
            </a:r>
            <a:endParaRPr lang="ar-JO" sz="2400" dirty="0">
              <a:solidFill>
                <a:srgbClr val="C00000"/>
              </a:solidFill>
              <a:latin typeface="Times New Roman" panose="02020603050405020304" pitchFamily="18" charset="0"/>
              <a:cs typeface="Times New Roman" panose="02020603050405020304" pitchFamily="18" charset="0"/>
            </a:endParaRPr>
          </a:p>
          <a:p>
            <a:pPr algn="r" rtl="1"/>
            <a:r>
              <a:rPr lang="ar-JO" sz="2400" dirty="0"/>
              <a:t>هي تقنيات حسابية مصممة لمحاكاة الطريقة التي يؤدي بها الدماغ البشري مهمة معينة، وذلك عن طريق معالجة ضخمة موزعة على التوازي، ومكوّنة من وحدات معالجة بسيطة. هذه الوحدات ما هي إلا عناصر حسابية تُسمّى عصبونات أو عقد (</a:t>
            </a:r>
            <a:r>
              <a:rPr lang="en-US" sz="2400" dirty="0"/>
              <a:t> (Nodes, Neurons</a:t>
            </a:r>
            <a:r>
              <a:rPr lang="ar-JO" sz="2400" dirty="0"/>
              <a:t>والتي لها خاصية عصبية، من حيث إنها تقوم بتخزين المعرفة العملية والمعلومات التجريبية لتجعلها متاحة للمستخدم وذلك عن طريق ضبط الأوزان بداخلها.</a:t>
            </a:r>
            <a:endParaRPr lang="en-US" sz="2400" dirty="0"/>
          </a:p>
          <a:p>
            <a:pPr algn="r" rtl="1"/>
            <a:endParaRPr lang="en-US" sz="2400" dirty="0"/>
          </a:p>
          <a:p>
            <a:pPr algn="r" rtl="1"/>
            <a:endParaRPr lang="ar-JO" sz="2400" dirty="0"/>
          </a:p>
          <a:p>
            <a:pPr algn="r" rtl="1"/>
            <a:r>
              <a:rPr lang="ar-JO" sz="2400" dirty="0"/>
              <a:t>إذا الـ </a:t>
            </a:r>
            <a:r>
              <a:rPr lang="en-US" sz="2400" dirty="0"/>
              <a:t>ANN</a:t>
            </a:r>
            <a:r>
              <a:rPr lang="ar-JO" sz="2400" dirty="0"/>
              <a:t> </a:t>
            </a:r>
            <a:r>
              <a:rPr lang="en-US" sz="2400" dirty="0"/>
              <a:t> </a:t>
            </a:r>
            <a:r>
              <a:rPr lang="ar-JO" sz="2400" dirty="0"/>
              <a:t>تتشابه مع الدماغ البشري في أنها تكتسب المعرفة بالتدريب وتخزن هذه المعرفة باستخدام قوى وصل داخل العصبونات تُسمّى الأوزان التشابكية. وهناك أيضاً تشابه عصبي حيوي، مما يعطي الفرصة لعلماء البيولوجيا في الاعتماد على </a:t>
            </a:r>
            <a:r>
              <a:rPr lang="en-US" sz="2400" dirty="0"/>
              <a:t> ANN </a:t>
            </a:r>
            <a:r>
              <a:rPr lang="ar-JO" sz="2400" dirty="0"/>
              <a:t>لفهم تطور الظواهر الحيوية.</a:t>
            </a:r>
          </a:p>
        </p:txBody>
      </p:sp>
    </p:spTree>
    <p:extLst>
      <p:ext uri="{BB962C8B-B14F-4D97-AF65-F5344CB8AC3E}">
        <p14:creationId xmlns:p14="http://schemas.microsoft.com/office/powerpoint/2010/main" val="47218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تعريف الشبكات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4" name="Rectangle 3"/>
          <p:cNvSpPr/>
          <p:nvPr/>
        </p:nvSpPr>
        <p:spPr>
          <a:xfrm>
            <a:off x="4358640" y="2168579"/>
            <a:ext cx="7271527" cy="3170099"/>
          </a:xfrm>
          <a:prstGeom prst="rect">
            <a:avLst/>
          </a:prstGeom>
        </p:spPr>
        <p:txBody>
          <a:bodyPr wrap="square">
            <a:spAutoFit/>
          </a:bodyPr>
          <a:lstStyle/>
          <a:p>
            <a:pPr algn="r" rtl="1"/>
            <a:r>
              <a:rPr lang="ar-JO" sz="2000" dirty="0"/>
              <a:t>توضح هذه الصورة التشابه بين </a:t>
            </a:r>
            <a:r>
              <a:rPr lang="ar-JO" sz="2000" b="1" dirty="0"/>
              <a:t>الخليّة العصبية البيولوجية</a:t>
            </a:r>
            <a:r>
              <a:rPr lang="ar-JO" sz="2000" dirty="0"/>
              <a:t> في الدماغ و </a:t>
            </a:r>
            <a:r>
              <a:rPr lang="ar-JO" sz="2000" b="1" dirty="0"/>
              <a:t>الخليّة العصبية الإصطناعية</a:t>
            </a:r>
            <a:r>
              <a:rPr lang="ar-JO" sz="2000" dirty="0"/>
              <a:t> في الشبكات العصبية </a:t>
            </a:r>
            <a:r>
              <a:rPr lang="en-US" sz="2000" dirty="0"/>
              <a:t>ANN</a:t>
            </a:r>
            <a:br>
              <a:rPr lang="en-US" sz="2000" dirty="0"/>
            </a:br>
            <a:r>
              <a:rPr lang="ar-JO" sz="2000" dirty="0"/>
              <a:t>في الجزء العلوي يظهر تركيب العصبون البيولوجي، حيث تستقبل </a:t>
            </a:r>
            <a:r>
              <a:rPr lang="ar-JO" sz="2000" b="1" dirty="0"/>
              <a:t>التفرّعات الشجرية</a:t>
            </a:r>
            <a:r>
              <a:rPr lang="en-US" sz="2000" dirty="0"/>
              <a:t> </a:t>
            </a:r>
            <a:r>
              <a:rPr lang="ar-JO" sz="2000" dirty="0"/>
              <a:t>الإشارات، ثم تُعالج داخل </a:t>
            </a:r>
            <a:r>
              <a:rPr lang="ar-JO" sz="2000" b="1" dirty="0"/>
              <a:t>جسم الخلية </a:t>
            </a:r>
            <a:r>
              <a:rPr lang="en-US" sz="2000" b="1" dirty="0"/>
              <a:t>cell body</a:t>
            </a:r>
            <a:r>
              <a:rPr lang="en-US" sz="2000" dirty="0"/>
              <a:t>، </a:t>
            </a:r>
            <a:r>
              <a:rPr lang="ar-JO" sz="2000" dirty="0"/>
              <a:t>ليتم إرسال النتيجة عبر </a:t>
            </a:r>
            <a:r>
              <a:rPr lang="ar-JO" sz="2000" b="1" dirty="0"/>
              <a:t>المحور العصبي </a:t>
            </a:r>
            <a:r>
              <a:rPr lang="en-US" sz="2000" dirty="0"/>
              <a:t> </a:t>
            </a:r>
            <a:r>
              <a:rPr lang="ar-JO" sz="2000" dirty="0"/>
              <a:t>إلى الخلايا الأخرى.</a:t>
            </a:r>
          </a:p>
          <a:p>
            <a:pPr algn="r" rtl="1"/>
            <a:r>
              <a:rPr lang="ar-JO" sz="2000" dirty="0"/>
              <a:t>أما في الجزء السفلي، فيُظهر نموذج الخلية العصبية الاصطناعية، حيث تدخل القيم عبر مجموعة مداخل </a:t>
            </a:r>
            <a:r>
              <a:rPr lang="en-US" sz="2000" dirty="0"/>
              <a:t>in</a:t>
            </a:r>
            <a:r>
              <a:rPr lang="en-US" sz="2000" baseline="-25000" dirty="0"/>
              <a:t>1</a:t>
            </a:r>
            <a:r>
              <a:rPr lang="en-US" sz="2000" dirty="0"/>
              <a:t>,in</a:t>
            </a:r>
            <a:r>
              <a:rPr lang="en-US" sz="2000" baseline="-25000" dirty="0"/>
              <a:t>2</a:t>
            </a:r>
            <a:r>
              <a:rPr lang="en-US" sz="2000" dirty="0"/>
              <a:t>,., in</a:t>
            </a:r>
            <a:r>
              <a:rPr lang="en-US" sz="2000" baseline="-25000" dirty="0"/>
              <a:t>n</a:t>
            </a:r>
            <a:r>
              <a:rPr lang="en-US" sz="2000" dirty="0"/>
              <a:t>​، </a:t>
            </a:r>
            <a:r>
              <a:rPr lang="ar-JO" sz="2000" dirty="0"/>
              <a:t>ويتم جمعها وترجيحها (∑) مع إضافة </a:t>
            </a:r>
            <a:r>
              <a:rPr lang="ar-JO" sz="2000" b="1" dirty="0"/>
              <a:t>معامل الانحياز </a:t>
            </a:r>
            <a:r>
              <a:rPr lang="en-US" sz="2000" b="1" dirty="0"/>
              <a:t>bias</a:t>
            </a:r>
            <a:r>
              <a:rPr lang="en-US" sz="2000" dirty="0"/>
              <a:t>، </a:t>
            </a:r>
            <a:r>
              <a:rPr lang="ar-JO" sz="2000" dirty="0"/>
              <a:t>ثم تمريرها عبر دالة التنشيط  </a:t>
            </a:r>
            <a:r>
              <a:rPr lang="en-US" sz="2000" i="1" dirty="0"/>
              <a:t>f</a:t>
            </a:r>
            <a:r>
              <a:rPr lang="ar-JO" sz="2000" dirty="0"/>
              <a:t> لإنتاج الناتج النهائي.</a:t>
            </a:r>
            <a:br>
              <a:rPr lang="ar-JO" sz="2000" dirty="0"/>
            </a:br>
            <a:r>
              <a:rPr lang="ar-JO" sz="2000" dirty="0"/>
              <a:t>يُبرز هذا التشابه كيفية استلهام الذكاء الاصطناعي من طريقة عمل الدماغ البشري في استقبال المعلومات ومعالجتها وتمريرها.</a:t>
            </a:r>
          </a:p>
        </p:txBody>
      </p:sp>
      <p:pic>
        <p:nvPicPr>
          <p:cNvPr id="8" name="Picture 7"/>
          <p:cNvPicPr>
            <a:picLocks noChangeAspect="1"/>
          </p:cNvPicPr>
          <p:nvPr/>
        </p:nvPicPr>
        <p:blipFill rotWithShape="1">
          <a:blip r:embed="rId2"/>
          <a:srcRect l="1010"/>
          <a:stretch/>
        </p:blipFill>
        <p:spPr>
          <a:xfrm>
            <a:off x="561832" y="2168578"/>
            <a:ext cx="3558305" cy="3170099"/>
          </a:xfrm>
          <a:prstGeom prst="rect">
            <a:avLst/>
          </a:prstGeom>
        </p:spPr>
      </p:pic>
    </p:spTree>
    <p:extLst>
      <p:ext uri="{BB962C8B-B14F-4D97-AF65-F5344CB8AC3E}">
        <p14:creationId xmlns:p14="http://schemas.microsoft.com/office/powerpoint/2010/main" val="337897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مكونات الخلية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8223502"/>
              </p:ext>
            </p:extLst>
          </p:nvPr>
        </p:nvGraphicFramePr>
        <p:xfrm>
          <a:off x="1517904" y="1315160"/>
          <a:ext cx="8152568" cy="2822740"/>
        </p:xfrm>
        <a:graphic>
          <a:graphicData uri="http://schemas.openxmlformats.org/drawingml/2006/table">
            <a:tbl>
              <a:tblPr/>
              <a:tblGrid>
                <a:gridCol w="4994491">
                  <a:extLst>
                    <a:ext uri="{9D8B030D-6E8A-4147-A177-3AD203B41FA5}">
                      <a16:colId xmlns:a16="http://schemas.microsoft.com/office/drawing/2014/main" val="2267196940"/>
                    </a:ext>
                  </a:extLst>
                </a:gridCol>
                <a:gridCol w="3158077">
                  <a:extLst>
                    <a:ext uri="{9D8B030D-6E8A-4147-A177-3AD203B41FA5}">
                      <a16:colId xmlns:a16="http://schemas.microsoft.com/office/drawing/2014/main" val="91420947"/>
                    </a:ext>
                  </a:extLst>
                </a:gridCol>
              </a:tblGrid>
              <a:tr h="339998">
                <a:tc>
                  <a:txBody>
                    <a:bodyPr/>
                    <a:lstStyle/>
                    <a:p>
                      <a:pPr algn="r" rtl="1" fontAlgn="base"/>
                      <a:r>
                        <a:rPr lang="ar-JO" sz="1800" b="1" i="0">
                          <a:solidFill>
                            <a:srgbClr val="000000"/>
                          </a:solidFill>
                          <a:effectLst/>
                          <a:cs typeface="Arial" panose="020B0604020202020204" pitchFamily="34" charset="0"/>
                        </a:rPr>
                        <a:t>الوصف</a:t>
                      </a:r>
                      <a:r>
                        <a:rPr lang="ar-JO" sz="1800" b="0" i="0">
                          <a:solidFill>
                            <a:srgbClr val="000000"/>
                          </a:solidFill>
                          <a:effectLst/>
                          <a:latin typeface="Arial" panose="020B0604020202020204" pitchFamily="34" charset="0"/>
                        </a:rPr>
                        <a:t>​</a:t>
                      </a:r>
                      <a:endParaRPr lang="ar-JO" sz="1600" b="0" i="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tc>
                  <a:txBody>
                    <a:bodyPr/>
                    <a:lstStyle/>
                    <a:p>
                      <a:pPr algn="r" rtl="1" fontAlgn="base"/>
                      <a:r>
                        <a:rPr lang="ar-JO" sz="1800" b="1" i="0" dirty="0">
                          <a:solidFill>
                            <a:srgbClr val="000000"/>
                          </a:solidFill>
                          <a:effectLst/>
                          <a:cs typeface="Arial" panose="020B0604020202020204" pitchFamily="34" charset="0"/>
                        </a:rPr>
                        <a:t>العنصر</a:t>
                      </a:r>
                      <a:r>
                        <a:rPr lang="ar-JO" sz="1800" b="0" i="0" dirty="0">
                          <a:solidFill>
                            <a:srgbClr val="000000"/>
                          </a:solidFill>
                          <a:effectLst/>
                          <a:latin typeface="Arial" panose="020B0604020202020204" pitchFamily="34" charset="0"/>
                        </a:rPr>
                        <a:t>​</a:t>
                      </a:r>
                      <a:endParaRPr lang="ar-JO"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69464375"/>
                  </a:ext>
                </a:extLst>
              </a:tr>
              <a:tr h="601536">
                <a:tc>
                  <a:txBody>
                    <a:bodyPr/>
                    <a:lstStyle/>
                    <a:p>
                      <a:pPr algn="r" rtl="1" fontAlgn="base"/>
                      <a:r>
                        <a:rPr lang="ar-JO" sz="1800" b="0" i="0" dirty="0">
                          <a:solidFill>
                            <a:srgbClr val="000000"/>
                          </a:solidFill>
                          <a:effectLst/>
                          <a:cs typeface="Arial" panose="020B0604020202020204" pitchFamily="34" charset="0"/>
                        </a:rPr>
                        <a:t>القيم الرقمية التي تمثل السمات أو المميزات</a:t>
                      </a:r>
                      <a:r>
                        <a:rPr lang="en-US" sz="1800" b="0" i="0" dirty="0">
                          <a:solidFill>
                            <a:srgbClr val="000000"/>
                          </a:solidFill>
                          <a:effectLst/>
                          <a:latin typeface="Calibri" panose="020F0502020204030204" pitchFamily="34" charset="0"/>
                        </a:rPr>
                        <a:t>features</a:t>
                      </a:r>
                      <a:r>
                        <a:rPr lang="en-US" sz="1800" b="0" i="0" dirty="0">
                          <a:solidFill>
                            <a:srgbClr val="000000"/>
                          </a:solidFill>
                          <a:effectLst/>
                          <a:cs typeface="Arial" panose="020B0604020202020204" pitchFamily="34" charset="0"/>
                        </a:rPr>
                        <a:t> </a:t>
                      </a:r>
                      <a:r>
                        <a:rPr lang="ar-JO" sz="1800" b="0" i="0" dirty="0">
                          <a:solidFill>
                            <a:srgbClr val="000000"/>
                          </a:solidFill>
                          <a:effectLst/>
                          <a:cs typeface="Arial" panose="020B0604020202020204" pitchFamily="34" charset="0"/>
                        </a:rPr>
                        <a:t> في البيانات.</a:t>
                      </a:r>
                      <a:r>
                        <a:rPr lang="ar-JO" sz="1800" b="0" i="0" dirty="0">
                          <a:solidFill>
                            <a:srgbClr val="000000"/>
                          </a:solidFill>
                          <a:effectLst/>
                          <a:latin typeface="Arial" panose="020B0604020202020204" pitchFamily="34" charset="0"/>
                        </a:rPr>
                        <a:t>​</a:t>
                      </a:r>
                      <a:endParaRPr lang="ar-JO"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tc>
                  <a:txBody>
                    <a:bodyPr/>
                    <a:lstStyle/>
                    <a:p>
                      <a:pPr algn="r" rtl="1" fontAlgn="base"/>
                      <a:r>
                        <a:rPr lang="ar-JO" sz="1800" b="0" i="0" dirty="0">
                          <a:solidFill>
                            <a:srgbClr val="000000"/>
                          </a:solidFill>
                          <a:effectLst/>
                          <a:cs typeface="Arial" panose="020B0604020202020204" pitchFamily="34" charset="0"/>
                        </a:rPr>
                        <a:t>المدخلات </a:t>
                      </a:r>
                      <a:r>
                        <a:rPr lang="en-US" sz="1800" b="0" i="0" dirty="0">
                          <a:solidFill>
                            <a:srgbClr val="000000"/>
                          </a:solidFill>
                          <a:effectLst/>
                          <a:latin typeface="Calibri" panose="020F0502020204030204" pitchFamily="34" charset="0"/>
                        </a:rPr>
                        <a:t>Inputs</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17366542"/>
                  </a:ext>
                </a:extLst>
              </a:tr>
              <a:tr h="339998">
                <a:tc>
                  <a:txBody>
                    <a:bodyPr/>
                    <a:lstStyle/>
                    <a:p>
                      <a:pPr algn="r" rtl="1" fontAlgn="base"/>
                      <a:r>
                        <a:rPr lang="ar-JO" sz="1800" b="0" i="0">
                          <a:solidFill>
                            <a:srgbClr val="000000"/>
                          </a:solidFill>
                          <a:effectLst/>
                          <a:cs typeface="Arial" panose="020B0604020202020204" pitchFamily="34" charset="0"/>
                        </a:rPr>
                        <a:t>أرقام تحدد أهمية كل مدخل بالنسبة لعملية اتخاذ القرار.</a:t>
                      </a:r>
                      <a:r>
                        <a:rPr lang="ar-JO" sz="1800" b="0" i="0">
                          <a:solidFill>
                            <a:srgbClr val="000000"/>
                          </a:solidFill>
                          <a:effectLst/>
                          <a:latin typeface="Arial" panose="020B0604020202020204" pitchFamily="34" charset="0"/>
                        </a:rPr>
                        <a:t>​</a:t>
                      </a:r>
                      <a:endParaRPr lang="ar-JO" sz="1600" b="0" i="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tc>
                  <a:txBody>
                    <a:bodyPr/>
                    <a:lstStyle/>
                    <a:p>
                      <a:pPr algn="r" rtl="1" fontAlgn="base"/>
                      <a:r>
                        <a:rPr lang="ar-JO" sz="1800" b="0" i="0" dirty="0">
                          <a:solidFill>
                            <a:srgbClr val="000000"/>
                          </a:solidFill>
                          <a:effectLst/>
                          <a:cs typeface="Arial" panose="020B0604020202020204" pitchFamily="34" charset="0"/>
                        </a:rPr>
                        <a:t>الأوزان</a:t>
                      </a:r>
                      <a:r>
                        <a:rPr lang="ar-JO" sz="1800" b="0" i="0" baseline="0" dirty="0">
                          <a:solidFill>
                            <a:srgbClr val="000000"/>
                          </a:solidFill>
                          <a:effectLst/>
                          <a:cs typeface="Arial" panose="020B0604020202020204" pitchFamily="34" charset="0"/>
                        </a:rPr>
                        <a:t> </a:t>
                      </a:r>
                      <a:r>
                        <a:rPr lang="en-US" sz="1800" b="0" i="0" dirty="0">
                          <a:solidFill>
                            <a:srgbClr val="000000"/>
                          </a:solidFill>
                          <a:effectLst/>
                          <a:latin typeface="Calibri" panose="020F0502020204030204" pitchFamily="34" charset="0"/>
                        </a:rPr>
                        <a:t>Weights</a:t>
                      </a:r>
                      <a:r>
                        <a:rPr lang="en-US" sz="18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79867142"/>
                  </a:ext>
                </a:extLst>
              </a:tr>
              <a:tr h="483844">
                <a:tc>
                  <a:txBody>
                    <a:bodyPr/>
                    <a:lstStyle/>
                    <a:p>
                      <a:pPr algn="r" rtl="1" fontAlgn="base"/>
                      <a:r>
                        <a:rPr lang="ar-JO" sz="1800" b="0" i="0" dirty="0">
                          <a:solidFill>
                            <a:srgbClr val="000000"/>
                          </a:solidFill>
                          <a:effectLst/>
                          <a:cs typeface="Arial" panose="020B0604020202020204" pitchFamily="34" charset="0"/>
                        </a:rPr>
                        <a:t>ناتج جمع المدخلات مضروبة في أوزانها: </a:t>
                      </a:r>
                      <a:r>
                        <a:rPr lang="en-US" sz="1800" b="0" i="0" dirty="0">
                          <a:solidFill>
                            <a:srgbClr val="000000"/>
                          </a:solidFill>
                          <a:effectLst/>
                          <a:latin typeface="Calibri" panose="020F0502020204030204" pitchFamily="34" charset="0"/>
                        </a:rPr>
                        <a:t>z=∑(</a:t>
                      </a:r>
                      <a:r>
                        <a:rPr lang="en-US" sz="1800" b="0" i="0" dirty="0" err="1">
                          <a:solidFill>
                            <a:srgbClr val="000000"/>
                          </a:solidFill>
                          <a:effectLst/>
                          <a:latin typeface="Calibri" panose="020F0502020204030204" pitchFamily="34" charset="0"/>
                        </a:rPr>
                        <a:t>xi⋅wi</a:t>
                      </a:r>
                      <a:r>
                        <a:rPr lang="en-US" sz="1800" b="0" i="0" dirty="0">
                          <a:solidFill>
                            <a:srgbClr val="000000"/>
                          </a:solidFill>
                          <a:effectLst/>
                          <a:latin typeface="Calibri" panose="020F0502020204030204" pitchFamily="34" charset="0"/>
                        </a:rPr>
                        <a:t>)​</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tc>
                  <a:txBody>
                    <a:bodyPr/>
                    <a:lstStyle/>
                    <a:p>
                      <a:pPr algn="r" rtl="1" fontAlgn="base"/>
                      <a:r>
                        <a:rPr lang="ar-JO" sz="1800" b="0" i="0" dirty="0">
                          <a:solidFill>
                            <a:srgbClr val="000000"/>
                          </a:solidFill>
                          <a:effectLst/>
                          <a:cs typeface="Arial" panose="020B0604020202020204" pitchFamily="34" charset="0"/>
                        </a:rPr>
                        <a:t>المجموع المرجح </a:t>
                      </a:r>
                      <a:r>
                        <a:rPr lang="en-US" sz="1800" b="0" i="0" dirty="0">
                          <a:solidFill>
                            <a:srgbClr val="000000"/>
                          </a:solidFill>
                          <a:effectLst/>
                          <a:latin typeface="Calibri" panose="020F0502020204030204" pitchFamily="34" charset="0"/>
                        </a:rPr>
                        <a:t>Weighted Sum</a:t>
                      </a:r>
                      <a:r>
                        <a:rPr lang="en-US" sz="18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66397142"/>
                  </a:ext>
                </a:extLst>
              </a:tr>
              <a:tr h="339998">
                <a:tc>
                  <a:txBody>
                    <a:bodyPr/>
                    <a:lstStyle/>
                    <a:p>
                      <a:pPr algn="r" rtl="1" fontAlgn="base"/>
                      <a:r>
                        <a:rPr lang="ar-JO" sz="1800" b="0" i="0" dirty="0">
                          <a:solidFill>
                            <a:srgbClr val="000000"/>
                          </a:solidFill>
                          <a:effectLst/>
                          <a:cs typeface="Arial" panose="020B0604020202020204" pitchFamily="34" charset="0"/>
                        </a:rPr>
                        <a:t>قيمة ثابتة تساعد في تحريك دالة التنشيط لتتناسب مع البيانات.</a:t>
                      </a:r>
                      <a:r>
                        <a:rPr lang="ar-JO" sz="1800" b="0" i="0" dirty="0">
                          <a:solidFill>
                            <a:srgbClr val="000000"/>
                          </a:solidFill>
                          <a:effectLst/>
                          <a:latin typeface="Arial" panose="020B0604020202020204" pitchFamily="34" charset="0"/>
                        </a:rPr>
                        <a:t>​</a:t>
                      </a:r>
                      <a:endParaRPr lang="ar-JO"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tc>
                  <a:txBody>
                    <a:bodyPr/>
                    <a:lstStyle/>
                    <a:p>
                      <a:pPr algn="r" rtl="1" fontAlgn="base"/>
                      <a:r>
                        <a:rPr lang="ar-JO" sz="1800" b="0" i="0" dirty="0">
                          <a:solidFill>
                            <a:srgbClr val="000000"/>
                          </a:solidFill>
                          <a:effectLst/>
                          <a:cs typeface="Arial" panose="020B0604020202020204" pitchFamily="34" charset="0"/>
                        </a:rPr>
                        <a:t>الانحياز </a:t>
                      </a:r>
                      <a:r>
                        <a:rPr lang="en-US" sz="1800" b="0" i="0" dirty="0">
                          <a:solidFill>
                            <a:srgbClr val="000000"/>
                          </a:solidFill>
                          <a:effectLst/>
                          <a:latin typeface="Calibri" panose="020F0502020204030204" pitchFamily="34" charset="0"/>
                        </a:rPr>
                        <a:t>Bias</a:t>
                      </a:r>
                      <a:r>
                        <a:rPr lang="en-US" sz="18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965896670"/>
                  </a:ext>
                </a:extLst>
              </a:tr>
              <a:tr h="601536">
                <a:tc>
                  <a:txBody>
                    <a:bodyPr/>
                    <a:lstStyle/>
                    <a:p>
                      <a:pPr algn="r" rtl="1" fontAlgn="base"/>
                      <a:r>
                        <a:rPr lang="ar-JO" sz="1800" b="0" i="0" dirty="0">
                          <a:solidFill>
                            <a:srgbClr val="000000"/>
                          </a:solidFill>
                          <a:effectLst/>
                          <a:cs typeface="Arial" panose="020B0604020202020204" pitchFamily="34" charset="0"/>
                        </a:rPr>
                        <a:t>تحدد ما إذا كان يجب "تنشيط" الخلية العصبية أم لا</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tc>
                  <a:txBody>
                    <a:bodyPr/>
                    <a:lstStyle/>
                    <a:p>
                      <a:pPr algn="r" rtl="1" fontAlgn="base"/>
                      <a:r>
                        <a:rPr lang="ar-JO" sz="1800" b="0" i="0" dirty="0">
                          <a:solidFill>
                            <a:srgbClr val="000000"/>
                          </a:solidFill>
                          <a:effectLst/>
                          <a:cs typeface="Arial" panose="020B0604020202020204" pitchFamily="34" charset="0"/>
                        </a:rPr>
                        <a:t>دالة التنشيط </a:t>
                      </a:r>
                      <a:r>
                        <a:rPr lang="en-US" sz="1800" b="0" i="0" dirty="0">
                          <a:solidFill>
                            <a:srgbClr val="000000"/>
                          </a:solidFill>
                          <a:effectLst/>
                          <a:latin typeface="Calibri" panose="020F0502020204030204" pitchFamily="34" charset="0"/>
                        </a:rPr>
                        <a:t>Activation</a:t>
                      </a:r>
                      <a:r>
                        <a:rPr lang="en-US" sz="18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09" cap="flat" cmpd="sng" algn="ctr">
                      <a:solidFill>
                        <a:srgbClr val="5B9BD5"/>
                      </a:solidFill>
                      <a:prstDash val="solid"/>
                      <a:round/>
                      <a:headEnd type="none" w="med" len="med"/>
                      <a:tailEnd type="none" w="med" len="med"/>
                    </a:lnL>
                    <a:lnR w="8009" cap="flat" cmpd="sng" algn="ctr">
                      <a:solidFill>
                        <a:srgbClr val="5B9BD5"/>
                      </a:solidFill>
                      <a:prstDash val="solid"/>
                      <a:round/>
                      <a:headEnd type="none" w="med" len="med"/>
                      <a:tailEnd type="none" w="med" len="med"/>
                    </a:lnR>
                    <a:lnT w="8009" cap="flat" cmpd="sng" algn="ctr">
                      <a:solidFill>
                        <a:srgbClr val="5B9BD5"/>
                      </a:solidFill>
                      <a:prstDash val="solid"/>
                      <a:round/>
                      <a:headEnd type="none" w="med" len="med"/>
                      <a:tailEnd type="none" w="med" len="med"/>
                    </a:lnT>
                    <a:lnB w="8009"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3249838"/>
                  </a:ext>
                </a:extLst>
              </a:tr>
            </a:tbl>
          </a:graphicData>
        </a:graphic>
      </p:graphicFrame>
      <p:pic>
        <p:nvPicPr>
          <p:cNvPr id="12" name="Picture 11"/>
          <p:cNvPicPr>
            <a:picLocks noChangeAspect="1"/>
          </p:cNvPicPr>
          <p:nvPr/>
        </p:nvPicPr>
        <p:blipFill>
          <a:blip r:embed="rId2"/>
          <a:stretch>
            <a:fillRect/>
          </a:stretch>
        </p:blipFill>
        <p:spPr>
          <a:xfrm>
            <a:off x="3966590" y="4258313"/>
            <a:ext cx="3888105" cy="1985196"/>
          </a:xfrm>
          <a:prstGeom prst="rect">
            <a:avLst/>
          </a:prstGeom>
        </p:spPr>
      </p:pic>
    </p:spTree>
    <p:extLst>
      <p:ext uri="{BB962C8B-B14F-4D97-AF65-F5344CB8AC3E}">
        <p14:creationId xmlns:p14="http://schemas.microsoft.com/office/powerpoint/2010/main" val="26932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معمارية الشبكة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Rectangle 3"/>
          <p:cNvSpPr/>
          <p:nvPr/>
        </p:nvSpPr>
        <p:spPr>
          <a:xfrm>
            <a:off x="4379976" y="1560508"/>
            <a:ext cx="7466768" cy="3693319"/>
          </a:xfrm>
          <a:prstGeom prst="rect">
            <a:avLst/>
          </a:prstGeom>
        </p:spPr>
        <p:txBody>
          <a:bodyPr wrap="square">
            <a:spAutoFit/>
          </a:bodyPr>
          <a:lstStyle/>
          <a:p>
            <a:pPr algn="r" rtl="1"/>
            <a:r>
              <a:rPr lang="ar-JO" b="1" dirty="0">
                <a:solidFill>
                  <a:srgbClr val="C00000"/>
                </a:solidFill>
              </a:rPr>
              <a:t>الخلايا العصبية (</a:t>
            </a:r>
            <a:r>
              <a:rPr lang="en-US" b="1" dirty="0">
                <a:solidFill>
                  <a:srgbClr val="C00000"/>
                </a:solidFill>
              </a:rPr>
              <a:t>Neurons</a:t>
            </a:r>
            <a:r>
              <a:rPr lang="ar-JO" b="1" dirty="0">
                <a:solidFill>
                  <a:srgbClr val="C00000"/>
                </a:solidFill>
              </a:rPr>
              <a:t>)</a:t>
            </a:r>
          </a:p>
          <a:p>
            <a:pPr algn="r" rtl="1"/>
            <a:r>
              <a:rPr lang="ar-JO" dirty="0"/>
              <a:t>هي الوحدة الأساسية في الشبكة العصبية.</a:t>
            </a:r>
          </a:p>
          <a:p>
            <a:pPr algn="r" rtl="1"/>
            <a:r>
              <a:rPr lang="ar-JO" dirty="0"/>
              <a:t>كل خلية عصبية تتلقى مدخلات، تجري عليها عملية حسابية، وتنتج مخرجات.</a:t>
            </a:r>
          </a:p>
          <a:p>
            <a:pPr algn="r" rtl="1"/>
            <a:endParaRPr lang="ar-JO" b="1" dirty="0">
              <a:solidFill>
                <a:srgbClr val="C00000"/>
              </a:solidFill>
            </a:endParaRPr>
          </a:p>
          <a:p>
            <a:pPr algn="r" rtl="1"/>
            <a:r>
              <a:rPr lang="ar-JO" b="1" dirty="0">
                <a:solidFill>
                  <a:srgbClr val="C00000"/>
                </a:solidFill>
              </a:rPr>
              <a:t>الشبكة العصبية تتكون من عدة طبقات:</a:t>
            </a:r>
          </a:p>
          <a:p>
            <a:pPr marL="514350" indent="-514350" algn="r" rtl="1">
              <a:buFont typeface="+mj-lt"/>
              <a:buAutoNum type="arabicPeriod"/>
            </a:pPr>
            <a:r>
              <a:rPr lang="ar-JO" dirty="0">
                <a:solidFill>
                  <a:srgbClr val="0070C0"/>
                </a:solidFill>
              </a:rPr>
              <a:t>طبقة الإدخال</a:t>
            </a:r>
            <a:r>
              <a:rPr lang="en-US" dirty="0">
                <a:solidFill>
                  <a:srgbClr val="0070C0"/>
                </a:solidFill>
              </a:rPr>
              <a:t> :(Input Layer) </a:t>
            </a:r>
            <a:r>
              <a:rPr lang="ar-JO" dirty="0"/>
              <a:t>تستقبل البيانات الأولية (مثل الصور أو النصوص).</a:t>
            </a:r>
          </a:p>
          <a:p>
            <a:pPr marL="514350" indent="-514350" algn="r" rtl="1">
              <a:buFont typeface="+mj-lt"/>
              <a:buAutoNum type="arabicPeriod"/>
            </a:pPr>
            <a:r>
              <a:rPr lang="ar-JO" dirty="0">
                <a:solidFill>
                  <a:srgbClr val="0070C0"/>
                </a:solidFill>
              </a:rPr>
              <a:t>الطبقات المخفية </a:t>
            </a:r>
            <a:r>
              <a:rPr lang="en-US" dirty="0">
                <a:solidFill>
                  <a:srgbClr val="0070C0"/>
                </a:solidFill>
              </a:rPr>
              <a:t>Hidden Layers)</a:t>
            </a:r>
            <a:r>
              <a:rPr lang="ar-JO" dirty="0">
                <a:solidFill>
                  <a:srgbClr val="0070C0"/>
                </a:solidFill>
              </a:rPr>
              <a:t>): </a:t>
            </a:r>
            <a:r>
              <a:rPr lang="ar-JO" dirty="0"/>
              <a:t>طبقات متعددة تقوم بمعالجة البيانات بطرق مختلفة.كل طبقة تضيف مستوى جديدًا من التمثيل للبيانات.هنا يحدث التعلم الفعلي للأوزان، كل طبقة فيها خلايا عصبية (</a:t>
            </a:r>
            <a:r>
              <a:rPr lang="en-US" dirty="0"/>
              <a:t>Neurons</a:t>
            </a:r>
            <a:r>
              <a:rPr lang="ar-JO" dirty="0"/>
              <a:t>)</a:t>
            </a:r>
          </a:p>
          <a:p>
            <a:pPr marL="514350" indent="-514350" algn="r" rtl="1">
              <a:buFont typeface="+mj-lt"/>
              <a:buAutoNum type="arabicPeriod"/>
            </a:pPr>
            <a:r>
              <a:rPr lang="ar-JO" dirty="0">
                <a:solidFill>
                  <a:srgbClr val="0070C0"/>
                </a:solidFill>
              </a:rPr>
              <a:t>طبقة الإخراج (</a:t>
            </a:r>
            <a:r>
              <a:rPr lang="en-US" dirty="0">
                <a:solidFill>
                  <a:srgbClr val="0070C0"/>
                </a:solidFill>
              </a:rPr>
              <a:t>Output Layer</a:t>
            </a:r>
            <a:r>
              <a:rPr lang="ar-JO" dirty="0">
                <a:solidFill>
                  <a:srgbClr val="0070C0"/>
                </a:solidFill>
              </a:rPr>
              <a:t>): </a:t>
            </a:r>
            <a:r>
              <a:rPr lang="ar-JO" dirty="0"/>
              <a:t>تقدم النتيجة النهائية </a:t>
            </a:r>
          </a:p>
          <a:p>
            <a:pPr algn="r" rtl="1"/>
            <a:r>
              <a:rPr lang="ar-JO" dirty="0"/>
              <a:t/>
            </a:r>
            <a:br>
              <a:rPr lang="ar-JO" dirty="0"/>
            </a:br>
            <a:r>
              <a:rPr lang="ar-JO" dirty="0"/>
              <a:t>كل عصبون في أي طبقة يرتبط بجميع عصبونات الطبقة التالية من خلال أوزان يتم تعديلها أثناء عملية التدريب، مما يمكّن الشبكة من تعلم الأنماط المعقدة وتحسين دقة التنبؤ تدريجيًا.</a:t>
            </a:r>
          </a:p>
        </p:txBody>
      </p:sp>
      <p:pic>
        <p:nvPicPr>
          <p:cNvPr id="6" name="Picture 4" descr="https://i2.wp.com/www.nmthgiat.com/wp-content/uploads/2021/03/translated-01.png?zoom=1.25&amp;resize=708%2C481&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b="8119"/>
          <a:stretch/>
        </p:blipFill>
        <p:spPr bwMode="auto">
          <a:xfrm>
            <a:off x="354069" y="2288273"/>
            <a:ext cx="4122645" cy="25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8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معمارية الشبكة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4" name="Rectangle 3"/>
          <p:cNvSpPr/>
          <p:nvPr/>
        </p:nvSpPr>
        <p:spPr>
          <a:xfrm>
            <a:off x="561832" y="1560508"/>
            <a:ext cx="11284912" cy="2246769"/>
          </a:xfrm>
          <a:prstGeom prst="rect">
            <a:avLst/>
          </a:prstGeom>
        </p:spPr>
        <p:txBody>
          <a:bodyPr wrap="square">
            <a:spAutoFit/>
          </a:bodyPr>
          <a:lstStyle/>
          <a:p>
            <a:pPr algn="just" rtl="1"/>
            <a:r>
              <a:rPr lang="ar-JO" sz="2000" dirty="0"/>
              <a:t>توضح هذه الصورة كيفية عمل شبكة عصبية في مهمة </a:t>
            </a:r>
            <a:r>
              <a:rPr lang="ar-JO" sz="2000" b="1" dirty="0"/>
              <a:t>تصنيف الصور</a:t>
            </a:r>
            <a:r>
              <a:rPr lang="ar-JO" sz="2000" dirty="0"/>
              <a:t>.</a:t>
            </a:r>
          </a:p>
          <a:p>
            <a:pPr algn="just" rtl="1"/>
            <a:r>
              <a:rPr lang="ar-JO" sz="2000" dirty="0"/>
              <a:t/>
            </a:r>
            <a:br>
              <a:rPr lang="ar-JO" sz="2000" dirty="0"/>
            </a:br>
            <a:r>
              <a:rPr lang="ar-JO" sz="2000" dirty="0"/>
              <a:t>حيث يتم إدخال صورة لثمرة (مثل الكمثرى </a:t>
            </a:r>
            <a:r>
              <a:rPr lang="en-US" sz="2000" dirty="0"/>
              <a:t>pear</a:t>
            </a:r>
            <a:r>
              <a:rPr lang="ar-JO" sz="2000" dirty="0"/>
              <a:t>) إلى الشبكة، فتقوم الطبقات المخفية باستخلاص الأنماط والميزات الخاصة بالصورة، مثل اللون والشكل والقوام. بعد ذلك تُمرَّر القيم إلى طبقة الإخراج التي تستخدم دالة التنشيط </a:t>
            </a:r>
            <a:r>
              <a:rPr lang="en-US" sz="2000" b="1" dirty="0" err="1"/>
              <a:t>Softmax</a:t>
            </a:r>
            <a:r>
              <a:rPr lang="ar-JO" sz="2000" b="1" dirty="0"/>
              <a:t> </a:t>
            </a:r>
            <a:r>
              <a:rPr lang="en-US" sz="2000" dirty="0"/>
              <a:t> </a:t>
            </a:r>
            <a:r>
              <a:rPr lang="ar-JO" sz="2000" dirty="0"/>
              <a:t>لتحويل المخرجات إلى احتمالات تمثل درجة انتماء الصورة لكل فئة.</a:t>
            </a:r>
          </a:p>
          <a:p>
            <a:pPr algn="just" rtl="1"/>
            <a:r>
              <a:rPr lang="ar-JO" sz="2000" dirty="0"/>
              <a:t>في المثال الموضّح، تعطي الشبكة أعلى احتمال لفئة </a:t>
            </a:r>
            <a:r>
              <a:rPr lang="ar-JO" sz="2000" b="1" dirty="0"/>
              <a:t>"كمثرى" (</a:t>
            </a:r>
            <a:r>
              <a:rPr lang="en-US" sz="2000" b="1" dirty="0"/>
              <a:t>0.63</a:t>
            </a:r>
            <a:r>
              <a:rPr lang="ar-JO" sz="2000" b="1" dirty="0"/>
              <a:t>)</a:t>
            </a:r>
            <a:r>
              <a:rPr lang="ar-JO" sz="2000" dirty="0"/>
              <a:t> مقارنة ببقية الفواكه، مما يعني أن النموذج يتوقع بدرجة عالية أن الصورة المدخلة هي كمثرى.</a:t>
            </a:r>
          </a:p>
        </p:txBody>
      </p:sp>
      <p:pic>
        <p:nvPicPr>
          <p:cNvPr id="1026" name="Picture 2" descr="الشبكات العصبية: التصنيف متعدد الفئات | Machine Learning | Google for  Develo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315" y="3548702"/>
            <a:ext cx="5909945" cy="266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86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معمارية الشبكة العصبية الاصطناعية</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8" name="Rectangle 7"/>
          <p:cNvSpPr/>
          <p:nvPr/>
        </p:nvSpPr>
        <p:spPr>
          <a:xfrm>
            <a:off x="701040" y="1582718"/>
            <a:ext cx="11072552" cy="1323439"/>
          </a:xfrm>
          <a:prstGeom prst="rect">
            <a:avLst/>
          </a:prstGeom>
        </p:spPr>
        <p:txBody>
          <a:bodyPr wrap="square">
            <a:spAutoFit/>
          </a:bodyPr>
          <a:lstStyle/>
          <a:p>
            <a:pPr algn="r" rtl="1"/>
            <a:r>
              <a:rPr lang="ar-JO" sz="2000" dirty="0"/>
              <a:t>الصورة على اليسار تُظهر شبكة عصبية ذات </a:t>
            </a:r>
            <a:r>
              <a:rPr lang="ar-JO" sz="2000" b="1" dirty="0"/>
              <a:t>طبقة مخفية واحدة</a:t>
            </a:r>
            <a:r>
              <a:rPr lang="ar-JO" sz="2000" dirty="0"/>
              <a:t> فقط. هذا النوع يُعدّ من نماذج </a:t>
            </a:r>
            <a:r>
              <a:rPr lang="ar-JO" sz="2000" b="1" dirty="0"/>
              <a:t>التعلّم الآلي (</a:t>
            </a:r>
            <a:r>
              <a:rPr lang="en-US" sz="2000" b="1" dirty="0"/>
              <a:t>Machine Learning</a:t>
            </a:r>
            <a:r>
              <a:rPr lang="ar-JO" sz="2000" b="1" dirty="0"/>
              <a:t>)</a:t>
            </a:r>
            <a:r>
              <a:rPr lang="en-US" sz="2000" dirty="0"/>
              <a:t>، </a:t>
            </a:r>
            <a:r>
              <a:rPr lang="ar-JO" sz="2000" dirty="0"/>
              <a:t>لأنه يحتوي على عدد قليل من الطبقات ولا يُعتبر شبكة عميقة.</a:t>
            </a:r>
          </a:p>
          <a:p>
            <a:pPr algn="r" rtl="1"/>
            <a:r>
              <a:rPr lang="ar-JO" sz="2000" dirty="0"/>
              <a:t>الصورة على اليمين تُظهر شبكة تحتوي على </a:t>
            </a:r>
            <a:r>
              <a:rPr lang="ar-JO" sz="2000" b="1" dirty="0"/>
              <a:t>طبقتين مخفيتين أو أكثر</a:t>
            </a:r>
            <a:r>
              <a:rPr lang="ar-JO" sz="2000" dirty="0"/>
              <a:t>، وهي بذلك تُصنَّف كشبكة </a:t>
            </a:r>
            <a:r>
              <a:rPr lang="ar-JO" sz="2000" b="1" dirty="0"/>
              <a:t>تعلّم عميق (</a:t>
            </a:r>
            <a:r>
              <a:rPr lang="en-US" sz="2000" b="1" dirty="0"/>
              <a:t>Deep Learning</a:t>
            </a:r>
            <a:r>
              <a:rPr lang="ar-JO" sz="2000" b="1" dirty="0"/>
              <a:t>) </a:t>
            </a:r>
            <a:r>
              <a:rPr lang="ar-JO" sz="2000" dirty="0"/>
              <a:t>زيادة عدد الطبقات يسمح للنموذج باكتشاف أنماط أكثر تعقيدًا ومعالجة بيانات ضخمة بفعالية أعلى.</a:t>
            </a:r>
          </a:p>
        </p:txBody>
      </p:sp>
      <p:pic>
        <p:nvPicPr>
          <p:cNvPr id="6" name="Picture 5"/>
          <p:cNvPicPr>
            <a:picLocks noChangeAspect="1"/>
          </p:cNvPicPr>
          <p:nvPr/>
        </p:nvPicPr>
        <p:blipFill>
          <a:blip r:embed="rId2"/>
          <a:stretch>
            <a:fillRect/>
          </a:stretch>
        </p:blipFill>
        <p:spPr>
          <a:xfrm>
            <a:off x="2479995" y="3376423"/>
            <a:ext cx="7232007" cy="2278577"/>
          </a:xfrm>
          <a:prstGeom prst="rect">
            <a:avLst/>
          </a:prstGeom>
        </p:spPr>
      </p:pic>
    </p:spTree>
    <p:extLst>
      <p:ext uri="{BB962C8B-B14F-4D97-AF65-F5344CB8AC3E}">
        <p14:creationId xmlns:p14="http://schemas.microsoft.com/office/powerpoint/2010/main" val="250117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a:solidFill>
                  <a:srgbClr val="C00000"/>
                </a:solidFill>
                <a:latin typeface="Times New Roman" panose="02020603050405020304" pitchFamily="18" charset="0"/>
              </a:rPr>
              <a:t>معمارية الشبكة العصبية الاصطناعية</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8</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4220539330"/>
              </p:ext>
            </p:extLst>
          </p:nvPr>
        </p:nvGraphicFramePr>
        <p:xfrm>
          <a:off x="877824" y="1687862"/>
          <a:ext cx="10268712" cy="3383280"/>
        </p:xfrm>
        <a:graphic>
          <a:graphicData uri="http://schemas.openxmlformats.org/drawingml/2006/table">
            <a:tbl>
              <a:tblPr>
                <a:tableStyleId>{BDBED569-4797-4DF1-A0F4-6AAB3CD982D8}</a:tableStyleId>
              </a:tblPr>
              <a:tblGrid>
                <a:gridCol w="1711452">
                  <a:extLst>
                    <a:ext uri="{9D8B030D-6E8A-4147-A177-3AD203B41FA5}">
                      <a16:colId xmlns:a16="http://schemas.microsoft.com/office/drawing/2014/main" val="3145051357"/>
                    </a:ext>
                  </a:extLst>
                </a:gridCol>
                <a:gridCol w="1711452">
                  <a:extLst>
                    <a:ext uri="{9D8B030D-6E8A-4147-A177-3AD203B41FA5}">
                      <a16:colId xmlns:a16="http://schemas.microsoft.com/office/drawing/2014/main" val="4139802856"/>
                    </a:ext>
                  </a:extLst>
                </a:gridCol>
                <a:gridCol w="1711452">
                  <a:extLst>
                    <a:ext uri="{9D8B030D-6E8A-4147-A177-3AD203B41FA5}">
                      <a16:colId xmlns:a16="http://schemas.microsoft.com/office/drawing/2014/main" val="301910157"/>
                    </a:ext>
                  </a:extLst>
                </a:gridCol>
                <a:gridCol w="1711452">
                  <a:extLst>
                    <a:ext uri="{9D8B030D-6E8A-4147-A177-3AD203B41FA5}">
                      <a16:colId xmlns:a16="http://schemas.microsoft.com/office/drawing/2014/main" val="2637175939"/>
                    </a:ext>
                  </a:extLst>
                </a:gridCol>
                <a:gridCol w="1711452">
                  <a:extLst>
                    <a:ext uri="{9D8B030D-6E8A-4147-A177-3AD203B41FA5}">
                      <a16:colId xmlns:a16="http://schemas.microsoft.com/office/drawing/2014/main" val="2605294645"/>
                    </a:ext>
                  </a:extLst>
                </a:gridCol>
                <a:gridCol w="1711452">
                  <a:extLst>
                    <a:ext uri="{9D8B030D-6E8A-4147-A177-3AD203B41FA5}">
                      <a16:colId xmlns:a16="http://schemas.microsoft.com/office/drawing/2014/main" val="103724456"/>
                    </a:ext>
                  </a:extLst>
                </a:gridCol>
              </a:tblGrid>
              <a:tr h="0">
                <a:tc>
                  <a:txBody>
                    <a:bodyPr/>
                    <a:lstStyle/>
                    <a:p>
                      <a:pPr algn="ctr" rtl="1"/>
                      <a:r>
                        <a:rPr lang="ar-JO" b="1" dirty="0"/>
                        <a:t>المخرجات </a:t>
                      </a:r>
                      <a:r>
                        <a:rPr lang="en-US" b="1" dirty="0"/>
                        <a:t>(Outputs)</a:t>
                      </a:r>
                    </a:p>
                  </a:txBody>
                  <a:tcPr anchor="ctr"/>
                </a:tc>
                <a:tc>
                  <a:txBody>
                    <a:bodyPr/>
                    <a:lstStyle/>
                    <a:p>
                      <a:pPr algn="ctr" rtl="1"/>
                      <a:r>
                        <a:rPr lang="ar-JO" b="1" dirty="0"/>
                        <a:t>دالة التفعيل </a:t>
                      </a:r>
                      <a:r>
                        <a:rPr lang="en-US" b="1" dirty="0"/>
                        <a:t>(Activation Function)</a:t>
                      </a:r>
                    </a:p>
                  </a:txBody>
                  <a:tcPr anchor="ctr"/>
                </a:tc>
                <a:tc>
                  <a:txBody>
                    <a:bodyPr/>
                    <a:lstStyle/>
                    <a:p>
                      <a:pPr algn="ctr" rtl="1"/>
                      <a:r>
                        <a:rPr lang="ar-JO" b="1" dirty="0"/>
                        <a:t>الانحياز </a:t>
                      </a:r>
                      <a:r>
                        <a:rPr lang="en-US" b="1" dirty="0"/>
                        <a:t>(Bias)</a:t>
                      </a:r>
                    </a:p>
                  </a:txBody>
                  <a:tcPr anchor="ctr"/>
                </a:tc>
                <a:tc>
                  <a:txBody>
                    <a:bodyPr/>
                    <a:lstStyle/>
                    <a:p>
                      <a:pPr algn="ctr" rtl="1"/>
                      <a:r>
                        <a:rPr lang="ar-JO" b="1" dirty="0"/>
                        <a:t>الأوزان </a:t>
                      </a:r>
                      <a:r>
                        <a:rPr lang="en-US" b="1" dirty="0"/>
                        <a:t>(Weights)</a:t>
                      </a:r>
                    </a:p>
                  </a:txBody>
                  <a:tcPr anchor="ctr"/>
                </a:tc>
                <a:tc>
                  <a:txBody>
                    <a:bodyPr/>
                    <a:lstStyle/>
                    <a:p>
                      <a:pPr algn="ctr" rtl="1"/>
                      <a:r>
                        <a:rPr lang="ar-JO" b="1" dirty="0"/>
                        <a:t>المدخلات </a:t>
                      </a:r>
                      <a:r>
                        <a:rPr lang="en-US" b="1" dirty="0"/>
                        <a:t>( Inputs)</a:t>
                      </a:r>
                    </a:p>
                  </a:txBody>
                  <a:tcPr anchor="ctr"/>
                </a:tc>
                <a:tc>
                  <a:txBody>
                    <a:bodyPr/>
                    <a:lstStyle/>
                    <a:p>
                      <a:pPr algn="ctr" rtl="1"/>
                      <a:r>
                        <a:rPr lang="ar-JO" b="1" dirty="0"/>
                        <a:t>نوع الطبقة</a:t>
                      </a:r>
                    </a:p>
                  </a:txBody>
                  <a:tcPr anchor="ctr"/>
                </a:tc>
                <a:extLst>
                  <a:ext uri="{0D108BD9-81ED-4DB2-BD59-A6C34878D82A}">
                    <a16:rowId xmlns:a16="http://schemas.microsoft.com/office/drawing/2014/main" val="1900603523"/>
                  </a:ext>
                </a:extLst>
              </a:tr>
              <a:tr h="0">
                <a:tc>
                  <a:txBody>
                    <a:bodyPr/>
                    <a:lstStyle/>
                    <a:p>
                      <a:pPr algn="ctr" rtl="1"/>
                      <a:r>
                        <a:rPr lang="ar-JO" dirty="0"/>
                        <a:t>تمرير القيم كما هي للطبقة التالية</a:t>
                      </a:r>
                    </a:p>
                  </a:txBody>
                  <a:tcPr anchor="ctr"/>
                </a:tc>
                <a:tc>
                  <a:txBody>
                    <a:bodyPr/>
                    <a:lstStyle/>
                    <a:p>
                      <a:pPr algn="ctr" rtl="1"/>
                      <a:r>
                        <a:rPr lang="ar-JO" dirty="0"/>
                        <a:t>لا يوجد</a:t>
                      </a:r>
                    </a:p>
                  </a:txBody>
                  <a:tcPr anchor="ctr"/>
                </a:tc>
                <a:tc>
                  <a:txBody>
                    <a:bodyPr/>
                    <a:lstStyle/>
                    <a:p>
                      <a:pPr algn="ctr" rtl="1"/>
                      <a:r>
                        <a:rPr lang="ar-JO" dirty="0"/>
                        <a:t>لا يوجد</a:t>
                      </a:r>
                    </a:p>
                  </a:txBody>
                  <a:tcPr anchor="ctr"/>
                </a:tc>
                <a:tc>
                  <a:txBody>
                    <a:bodyPr/>
                    <a:lstStyle/>
                    <a:p>
                      <a:pPr algn="ctr" rtl="1"/>
                      <a:r>
                        <a:rPr lang="ar-JO" dirty="0"/>
                        <a:t>لا يوجد</a:t>
                      </a:r>
                    </a:p>
                  </a:txBody>
                  <a:tcPr anchor="ctr"/>
                </a:tc>
                <a:tc>
                  <a:txBody>
                    <a:bodyPr/>
                    <a:lstStyle/>
                    <a:p>
                      <a:pPr algn="ctr" rtl="1"/>
                      <a:r>
                        <a:rPr lang="ar-JO" dirty="0"/>
                        <a:t>البيانات الخام (مثلاً قيم صورة أو نص)</a:t>
                      </a:r>
                    </a:p>
                  </a:txBody>
                  <a:tcPr anchor="ctr"/>
                </a:tc>
                <a:tc>
                  <a:txBody>
                    <a:bodyPr/>
                    <a:lstStyle/>
                    <a:p>
                      <a:pPr algn="ctr" rtl="1"/>
                      <a:r>
                        <a:rPr lang="ar-JO" b="1" dirty="0"/>
                        <a:t>الطبقة المدخلة </a:t>
                      </a:r>
                      <a:r>
                        <a:rPr lang="en-US" b="1" dirty="0"/>
                        <a:t>(Input Layer)</a:t>
                      </a:r>
                    </a:p>
                  </a:txBody>
                  <a:tcPr anchor="ctr"/>
                </a:tc>
                <a:extLst>
                  <a:ext uri="{0D108BD9-81ED-4DB2-BD59-A6C34878D82A}">
                    <a16:rowId xmlns:a16="http://schemas.microsoft.com/office/drawing/2014/main" val="2428252618"/>
                  </a:ext>
                </a:extLst>
              </a:tr>
              <a:tr h="0">
                <a:tc>
                  <a:txBody>
                    <a:bodyPr/>
                    <a:lstStyle/>
                    <a:p>
                      <a:pPr algn="ctr" rtl="1"/>
                      <a:r>
                        <a:rPr lang="ar-JO" dirty="0"/>
                        <a:t>مخرجات معالجة تنتقل للطبقة التالية</a:t>
                      </a:r>
                    </a:p>
                  </a:txBody>
                  <a:tcPr anchor="ctr"/>
                </a:tc>
                <a:tc>
                  <a:txBody>
                    <a:bodyPr/>
                    <a:lstStyle/>
                    <a:p>
                      <a:pPr algn="ctr" rtl="1"/>
                      <a:r>
                        <a:rPr lang="ar-JO" dirty="0"/>
                        <a:t>(</a:t>
                      </a:r>
                      <a:r>
                        <a:rPr lang="en-US" dirty="0" err="1"/>
                        <a:t>ReLU</a:t>
                      </a:r>
                      <a:r>
                        <a:rPr lang="en-US" dirty="0"/>
                        <a:t>, Sigmoid, </a:t>
                      </a:r>
                      <a:r>
                        <a:rPr lang="en-US" dirty="0" err="1"/>
                        <a:t>Tanh</a:t>
                      </a:r>
                      <a:r>
                        <a:rPr lang="en-US" dirty="0"/>
                        <a:t> ...)</a:t>
                      </a:r>
                    </a:p>
                  </a:txBody>
                  <a:tcPr anchor="ctr"/>
                </a:tc>
                <a:tc>
                  <a:txBody>
                    <a:bodyPr/>
                    <a:lstStyle/>
                    <a:p>
                      <a:pPr algn="ctr" rtl="1"/>
                      <a:r>
                        <a:rPr lang="ar-JO" dirty="0"/>
                        <a:t>يوجد</a:t>
                      </a:r>
                    </a:p>
                  </a:txBody>
                  <a:tcPr anchor="ctr"/>
                </a:tc>
                <a:tc>
                  <a:txBody>
                    <a:bodyPr/>
                    <a:lstStyle/>
                    <a:p>
                      <a:pPr algn="ctr" rtl="1"/>
                      <a:r>
                        <a:rPr lang="ar-JO" dirty="0"/>
                        <a:t>يوجد</a:t>
                      </a:r>
                    </a:p>
                  </a:txBody>
                  <a:tcPr anchor="ctr"/>
                </a:tc>
                <a:tc>
                  <a:txBody>
                    <a:bodyPr/>
                    <a:lstStyle/>
                    <a:p>
                      <a:pPr algn="ctr" rtl="1"/>
                      <a:r>
                        <a:rPr lang="ar-JO" dirty="0"/>
                        <a:t>القيم من الطبقة السابقة</a:t>
                      </a:r>
                    </a:p>
                  </a:txBody>
                  <a:tcPr anchor="ctr"/>
                </a:tc>
                <a:tc>
                  <a:txBody>
                    <a:bodyPr/>
                    <a:lstStyle/>
                    <a:p>
                      <a:pPr algn="ctr" rtl="1"/>
                      <a:r>
                        <a:rPr lang="ar-JO" b="1" dirty="0"/>
                        <a:t>الطبقات المخفية </a:t>
                      </a:r>
                      <a:r>
                        <a:rPr lang="en-US" b="1" dirty="0"/>
                        <a:t>(Hidden Layers)</a:t>
                      </a:r>
                    </a:p>
                  </a:txBody>
                  <a:tcPr anchor="ctr"/>
                </a:tc>
                <a:extLst>
                  <a:ext uri="{0D108BD9-81ED-4DB2-BD59-A6C34878D82A}">
                    <a16:rowId xmlns:a16="http://schemas.microsoft.com/office/drawing/2014/main" val="1919579634"/>
                  </a:ext>
                </a:extLst>
              </a:tr>
              <a:tr h="0">
                <a:tc>
                  <a:txBody>
                    <a:bodyPr/>
                    <a:lstStyle/>
                    <a:p>
                      <a:pPr algn="ctr" rtl="1"/>
                      <a:r>
                        <a:rPr lang="ar-JO" dirty="0"/>
                        <a:t>النتيجة النهائية (تصنيف / تنبؤ)</a:t>
                      </a:r>
                    </a:p>
                  </a:txBody>
                  <a:tcPr anchor="ctr"/>
                </a:tc>
                <a:tc>
                  <a:txBody>
                    <a:bodyPr/>
                    <a:lstStyle/>
                    <a:p>
                      <a:pPr algn="ctr" rtl="1"/>
                      <a:r>
                        <a:rPr lang="ar-JO" dirty="0"/>
                        <a:t>حسب نوع المهمة: </a:t>
                      </a:r>
                      <a:r>
                        <a:rPr lang="en-US" dirty="0" err="1"/>
                        <a:t>Softmax</a:t>
                      </a:r>
                      <a:r>
                        <a:rPr lang="en-US" dirty="0"/>
                        <a:t> </a:t>
                      </a:r>
                      <a:r>
                        <a:rPr lang="ar-JO" dirty="0"/>
                        <a:t>للتصنيف، </a:t>
                      </a:r>
                      <a:r>
                        <a:rPr lang="en-US" dirty="0"/>
                        <a:t>Sigmoid </a:t>
                      </a:r>
                      <a:r>
                        <a:rPr lang="ar-JO" dirty="0"/>
                        <a:t>للقيم بين 0 و1)</a:t>
                      </a:r>
                    </a:p>
                  </a:txBody>
                  <a:tcPr anchor="ctr"/>
                </a:tc>
                <a:tc>
                  <a:txBody>
                    <a:bodyPr/>
                    <a:lstStyle/>
                    <a:p>
                      <a:pPr algn="ctr" rtl="1"/>
                      <a:r>
                        <a:rPr lang="ar-JO" dirty="0"/>
                        <a:t>يوجد</a:t>
                      </a:r>
                    </a:p>
                  </a:txBody>
                  <a:tcPr anchor="ctr"/>
                </a:tc>
                <a:tc>
                  <a:txBody>
                    <a:bodyPr/>
                    <a:lstStyle/>
                    <a:p>
                      <a:pPr algn="ctr" rtl="1"/>
                      <a:r>
                        <a:rPr lang="ar-JO" dirty="0"/>
                        <a:t>يوجد</a:t>
                      </a:r>
                    </a:p>
                  </a:txBody>
                  <a:tcPr anchor="ctr"/>
                </a:tc>
                <a:tc>
                  <a:txBody>
                    <a:bodyPr/>
                    <a:lstStyle/>
                    <a:p>
                      <a:pPr algn="ctr" rtl="1"/>
                      <a:r>
                        <a:rPr lang="ar-JO" dirty="0"/>
                        <a:t>القيم من آخر طبقة مخفية</a:t>
                      </a:r>
                    </a:p>
                  </a:txBody>
                  <a:tcPr anchor="ctr"/>
                </a:tc>
                <a:tc>
                  <a:txBody>
                    <a:bodyPr/>
                    <a:lstStyle/>
                    <a:p>
                      <a:pPr algn="ctr" rtl="1"/>
                      <a:r>
                        <a:rPr lang="ar-JO" b="1" dirty="0"/>
                        <a:t>الطبقة الخارجة </a:t>
                      </a:r>
                      <a:r>
                        <a:rPr lang="en-US" b="1" dirty="0"/>
                        <a:t>(Output Layer)</a:t>
                      </a:r>
                    </a:p>
                  </a:txBody>
                  <a:tcPr anchor="ctr"/>
                </a:tc>
                <a:extLst>
                  <a:ext uri="{0D108BD9-81ED-4DB2-BD59-A6C34878D82A}">
                    <a16:rowId xmlns:a16="http://schemas.microsoft.com/office/drawing/2014/main" val="313080782"/>
                  </a:ext>
                </a:extLst>
              </a:tr>
            </a:tbl>
          </a:graphicData>
        </a:graphic>
      </p:graphicFrame>
    </p:spTree>
    <p:extLst>
      <p:ext uri="{BB962C8B-B14F-4D97-AF65-F5344CB8AC3E}">
        <p14:creationId xmlns:p14="http://schemas.microsoft.com/office/powerpoint/2010/main" val="329438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tabLst>
                <a:tab pos="3676650" algn="l"/>
              </a:tabLst>
            </a:pPr>
            <a:r>
              <a:rPr lang="ar-JO" sz="4800" dirty="0">
                <a:solidFill>
                  <a:srgbClr val="C00000"/>
                </a:solidFill>
                <a:latin typeface="Times New Roman" panose="02020603050405020304" pitchFamily="18" charset="0"/>
              </a:rPr>
              <a:t>مثال</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2" name="TextBox 1"/>
          <p:cNvSpPr txBox="1"/>
          <p:nvPr/>
        </p:nvSpPr>
        <p:spPr>
          <a:xfrm>
            <a:off x="6537960" y="1911094"/>
            <a:ext cx="5412247" cy="3693319"/>
          </a:xfrm>
          <a:prstGeom prst="rect">
            <a:avLst/>
          </a:prstGeom>
          <a:noFill/>
        </p:spPr>
        <p:txBody>
          <a:bodyPr wrap="square" rtlCol="0">
            <a:spAutoFit/>
          </a:bodyPr>
          <a:lstStyle/>
          <a:p>
            <a:pPr algn="r" rtl="1"/>
            <a:r>
              <a:rPr lang="ar-JO" b="1" dirty="0"/>
              <a:t>الشبكة المجاورة تتنبأ ان كنت ستذهب للتنزّه!</a:t>
            </a:r>
          </a:p>
          <a:p>
            <a:pPr algn="r" rtl="1"/>
            <a:r>
              <a:rPr lang="ar-JO" dirty="0"/>
              <a:t>والنتيجة ظهرت: </a:t>
            </a:r>
            <a:r>
              <a:rPr lang="en-US" b="1" dirty="0"/>
              <a:t>O₅ = 0.85</a:t>
            </a:r>
            <a:r>
              <a:rPr lang="en-US" dirty="0"/>
              <a:t/>
            </a:r>
            <a:br>
              <a:rPr lang="en-US" dirty="0"/>
            </a:br>
            <a:r>
              <a:rPr lang="ar-JO" dirty="0"/>
              <a:t>أي بنسبة 85% الشبكة تتوقع أنك </a:t>
            </a:r>
            <a:r>
              <a:rPr lang="ar-JO" i="1" dirty="0"/>
              <a:t>ستذهب للتنزّه</a:t>
            </a:r>
            <a:r>
              <a:rPr lang="ar-JO" dirty="0"/>
              <a:t>.</a:t>
            </a:r>
          </a:p>
          <a:p>
            <a:pPr algn="r" rtl="1"/>
            <a:endParaRPr lang="ar-JO" dirty="0"/>
          </a:p>
          <a:p>
            <a:pPr algn="r" rtl="1"/>
            <a:r>
              <a:rPr lang="ar-JO" dirty="0"/>
              <a:t>كيف وصلت الشبكة لهذه النتيجة؟</a:t>
            </a:r>
            <a:br>
              <a:rPr lang="ar-JO" dirty="0"/>
            </a:br>
            <a:r>
              <a:rPr lang="ar-JO" dirty="0"/>
              <a:t>جمعت معلومتين:</a:t>
            </a:r>
          </a:p>
          <a:p>
            <a:pPr algn="r" rtl="1"/>
            <a:r>
              <a:rPr lang="en-US" b="1" dirty="0"/>
              <a:t>x₁ = 0.35</a:t>
            </a:r>
            <a:r>
              <a:rPr lang="ar-JO" dirty="0">
                <a:latin typeface="Times New Roman" panose="02020603050405020304" pitchFamily="18" charset="0"/>
                <a:cs typeface="Times New Roman" panose="02020603050405020304" pitchFamily="18" charset="0"/>
              </a:rPr>
              <a:t> ←</a:t>
            </a:r>
            <a:r>
              <a:rPr lang="en-US" dirty="0"/>
              <a:t> </a:t>
            </a:r>
            <a:r>
              <a:rPr lang="ar-JO" dirty="0"/>
              <a:t>هل الجو ممطر؟ (قيمة منخفضة</a:t>
            </a:r>
            <a:r>
              <a:rPr lang="ar-JO" dirty="0">
                <a:latin typeface="Times New Roman" panose="02020603050405020304" pitchFamily="18" charset="0"/>
                <a:cs typeface="Times New Roman" panose="02020603050405020304" pitchFamily="18" charset="0"/>
              </a:rPr>
              <a:t>←</a:t>
            </a:r>
            <a:r>
              <a:rPr lang="ar-JO" dirty="0"/>
              <a:t> الجو غير ممطر تقريبًا)</a:t>
            </a:r>
          </a:p>
          <a:p>
            <a:pPr algn="r" rtl="1"/>
            <a:r>
              <a:rPr lang="en-US" b="1" dirty="0"/>
              <a:t>x₂ = 0.9</a:t>
            </a:r>
            <a:r>
              <a:rPr lang="ar-JO" dirty="0">
                <a:latin typeface="Times New Roman" panose="02020603050405020304" pitchFamily="18" charset="0"/>
                <a:cs typeface="Times New Roman" panose="02020603050405020304" pitchFamily="18" charset="0"/>
              </a:rPr>
              <a:t> ←</a:t>
            </a:r>
            <a:r>
              <a:rPr lang="en-US" dirty="0"/>
              <a:t> </a:t>
            </a:r>
            <a:r>
              <a:rPr lang="ar-JO" dirty="0"/>
              <a:t>هل اليوم إجازة؟ (قيمة عالية </a:t>
            </a:r>
            <a:r>
              <a:rPr lang="ar-JO" dirty="0">
                <a:latin typeface="Times New Roman" panose="02020603050405020304" pitchFamily="18" charset="0"/>
                <a:cs typeface="Times New Roman" panose="02020603050405020304" pitchFamily="18" charset="0"/>
              </a:rPr>
              <a:t>←</a:t>
            </a:r>
            <a:r>
              <a:rPr lang="ar-JO" dirty="0"/>
              <a:t> نعم يوم إجازة بشدة)</a:t>
            </a:r>
          </a:p>
          <a:p>
            <a:pPr algn="r" rtl="1"/>
            <a:endParaRPr lang="ar-JO" dirty="0"/>
          </a:p>
          <a:p>
            <a:pPr algn="r" rtl="1"/>
            <a:r>
              <a:rPr lang="ar-JO" dirty="0"/>
              <a:t>وكل معلومة تمر من خلال </a:t>
            </a:r>
            <a:r>
              <a:rPr lang="ar-JO" b="1" dirty="0"/>
              <a:t>أوزان </a:t>
            </a:r>
            <a:r>
              <a:rPr lang="en-US" b="1" dirty="0"/>
              <a:t>Weights</a:t>
            </a:r>
            <a:r>
              <a:rPr lang="ar-JO" dirty="0"/>
              <a:t> تنتقل بها إلى الخلايا الموجودة في الطبقة المخفية.</a:t>
            </a:r>
          </a:p>
          <a:p>
            <a:pPr algn="r" rtl="1"/>
            <a:endParaRPr lang="en-US" dirty="0"/>
          </a:p>
        </p:txBody>
      </p:sp>
      <p:pic>
        <p:nvPicPr>
          <p:cNvPr id="3" name="Picture 2"/>
          <p:cNvPicPr>
            <a:picLocks noChangeAspect="1"/>
          </p:cNvPicPr>
          <p:nvPr/>
        </p:nvPicPr>
        <p:blipFill>
          <a:blip r:embed="rId2"/>
          <a:stretch>
            <a:fillRect/>
          </a:stretch>
        </p:blipFill>
        <p:spPr>
          <a:xfrm>
            <a:off x="72818" y="2264105"/>
            <a:ext cx="6593158" cy="2987299"/>
          </a:xfrm>
          <a:prstGeom prst="rect">
            <a:avLst/>
          </a:prstGeom>
        </p:spPr>
      </p:pic>
    </p:spTree>
    <p:extLst>
      <p:ext uri="{BB962C8B-B14F-4D97-AF65-F5344CB8AC3E}">
        <p14:creationId xmlns:p14="http://schemas.microsoft.com/office/powerpoint/2010/main" val="223910590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71af3243-3dd4-4a8d-8c0d-dd76da1f02a5"/>
    <ds:schemaRef ds:uri="http://purl.org/dc/elements/1.1/"/>
    <ds:schemaRef ds:uri="http://purl.org/dc/dcmitype/"/>
    <ds:schemaRef ds:uri="http://schemas.openxmlformats.org/package/2006/metadata/core-propertie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{19C51738-E676-49A8-BE2F-89E09A448956}tf11437505_win32</Template>
  <TotalTime>26596</TotalTime>
  <Words>1088</Words>
  <Application>Microsoft Office PowerPoint</Application>
  <PresentationFormat>Widescreen</PresentationFormat>
  <Paragraphs>155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 Pro Cond Light</vt:lpstr>
      <vt:lpstr>Speak Pro</vt:lpstr>
      <vt:lpstr>Times New Roman</vt:lpstr>
      <vt:lpstr>Wingdings</vt:lpstr>
      <vt:lpstr>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الذكاء الإصطناعي التقنيات الأساسية للذكاء الاصطناعي</dc:title>
  <dc:creator>OLA ADNAN AL TITI</dc:creator>
  <cp:lastModifiedBy>User</cp:lastModifiedBy>
  <cp:revision>322</cp:revision>
  <dcterms:created xsi:type="dcterms:W3CDTF">2024-10-01T19:19:30Z</dcterms:created>
  <dcterms:modified xsi:type="dcterms:W3CDTF">2025-12-04T05:43:21Z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